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2"/>
  </p:notesMasterIdLst>
  <p:sldIdLst>
    <p:sldId id="422" r:id="rId2"/>
    <p:sldId id="496" r:id="rId3"/>
    <p:sldId id="542" r:id="rId4"/>
    <p:sldId id="554" r:id="rId5"/>
    <p:sldId id="530" r:id="rId6"/>
    <p:sldId id="532" r:id="rId7"/>
    <p:sldId id="548" r:id="rId8"/>
    <p:sldId id="551" r:id="rId9"/>
    <p:sldId id="552" r:id="rId10"/>
    <p:sldId id="547" r:id="rId11"/>
  </p:sldIdLst>
  <p:sldSz cx="9144000" cy="5143500" type="screen16x9"/>
  <p:notesSz cx="679132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5580AF"/>
    <a:srgbClr val="FF6600"/>
    <a:srgbClr val="F60000"/>
    <a:srgbClr val="385678"/>
    <a:srgbClr val="0066CC"/>
    <a:srgbClr val="FF3737"/>
    <a:srgbClr val="5DD5FF"/>
    <a:srgbClr val="00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29" autoAdjust="0"/>
    <p:restoredTop sz="83450" autoAdjust="0"/>
  </p:normalViewPr>
  <p:slideViewPr>
    <p:cSldViewPr snapToGrid="0">
      <p:cViewPr>
        <p:scale>
          <a:sx n="109" d="100"/>
          <a:sy n="109" d="100"/>
        </p:scale>
        <p:origin x="-906" y="-3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B9697-6550-42FA-B9C1-4077950E45F1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04C9BD2-4CE9-4136-A882-D0ED8B782B9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Большие затраты на </a:t>
          </a:r>
          <a:r>
            <a:rPr lang="ru-RU" sz="1600" b="1" dirty="0" err="1" smtClean="0">
              <a:solidFill>
                <a:schemeClr val="bg1"/>
              </a:solidFill>
            </a:rPr>
            <a:t>ИТ</a:t>
          </a:r>
          <a:endParaRPr lang="ru-RU" sz="1600" b="1" dirty="0">
            <a:solidFill>
              <a:schemeClr val="bg1"/>
            </a:solidFill>
          </a:endParaRPr>
        </a:p>
      </dgm:t>
    </dgm:pt>
    <dgm:pt modelId="{158614DB-0F18-421E-8070-46CFB9DC6794}" type="parTrans" cxnId="{BA4FE424-1A73-46B3-9277-795C6B8F2E39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69D3F4C8-29F7-48F3-B81F-244611CF21D2}" type="sibTrans" cxnId="{BA4FE424-1A73-46B3-9277-795C6B8F2E39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65405F20-EC5A-4F94-9959-7C6489EAF1E4}">
      <dgm:prSet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Врачам сложно и некогда работать с несколькими системами</a:t>
          </a:r>
          <a:endParaRPr lang="ru-RU" sz="1600" b="1" dirty="0">
            <a:solidFill>
              <a:schemeClr val="bg1"/>
            </a:solidFill>
          </a:endParaRPr>
        </a:p>
      </dgm:t>
    </dgm:pt>
    <dgm:pt modelId="{E53079E6-CC87-4BD6-95A3-FDD77774DC92}" type="parTrans" cxnId="{65F26610-7795-47A7-9919-126718B7E12E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83D51225-04B1-4FCC-A085-7F97F370E340}" type="sibTrans" cxnId="{65F26610-7795-47A7-9919-126718B7E12E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2CAA3EF3-0F1A-441E-98EE-49A438A1C573}">
      <dgm:prSet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Увеличение риска </a:t>
          </a:r>
          <a:r>
            <a:rPr lang="ru-RU" sz="1600" b="1" dirty="0" err="1" smtClean="0">
              <a:solidFill>
                <a:schemeClr val="bg1"/>
              </a:solidFill>
            </a:rPr>
            <a:t>кибер</a:t>
          </a:r>
          <a:r>
            <a:rPr lang="ru-RU" sz="1600" b="1" dirty="0" smtClean="0">
              <a:solidFill>
                <a:schemeClr val="bg1"/>
              </a:solidFill>
            </a:rPr>
            <a:t>-угроз</a:t>
          </a:r>
          <a:endParaRPr lang="ru-RU" sz="1600" b="1" dirty="0">
            <a:solidFill>
              <a:schemeClr val="bg1"/>
            </a:solidFill>
          </a:endParaRPr>
        </a:p>
      </dgm:t>
    </dgm:pt>
    <dgm:pt modelId="{27A07D55-E181-4364-99F3-F3E326CA12E8}" type="parTrans" cxnId="{E2CEAA5F-8AB0-4F60-BBD7-91BC619061CF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61CCD998-67BC-44CC-924E-45C2AF491A6D}" type="sibTrans" cxnId="{E2CEAA5F-8AB0-4F60-BBD7-91BC619061CF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1495335A-7FB3-4219-9DD7-5A0A43A59A9C}">
      <dgm:prSet custT="1"/>
      <dgm:spPr/>
      <dgm:t>
        <a:bodyPr lIns="180000" rIns="0"/>
        <a:lstStyle/>
        <a:p>
          <a:r>
            <a:rPr lang="ru-RU" sz="1600" b="1" dirty="0" smtClean="0">
              <a:solidFill>
                <a:schemeClr val="bg1"/>
              </a:solidFill>
            </a:rPr>
            <a:t>Пациент получает меньше внимания</a:t>
          </a:r>
          <a:endParaRPr lang="ru-RU" sz="1600" b="1" dirty="0">
            <a:solidFill>
              <a:schemeClr val="bg1"/>
            </a:solidFill>
          </a:endParaRPr>
        </a:p>
      </dgm:t>
    </dgm:pt>
    <dgm:pt modelId="{28BB3AD2-A35B-4741-B19D-6CC52E730E9F}" type="parTrans" cxnId="{2B7AF76E-645A-45BC-A1EF-0A1793A659F3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7B4D8D0F-2DCC-4340-A2C5-AE9D96FAB836}" type="sibTrans" cxnId="{2B7AF76E-645A-45BC-A1EF-0A1793A659F3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DB3E4B78-65DF-4A00-8C00-AAC82578E124}" type="pres">
      <dgm:prSet presAssocID="{2B4B9697-6550-42FA-B9C1-4077950E45F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BF20FA1-99C2-4522-A356-69C20C60706F}" type="pres">
      <dgm:prSet presAssocID="{604C9BD2-4CE9-4136-A882-D0ED8B782B92}" presName="composite" presStyleCnt="0"/>
      <dgm:spPr/>
      <dgm:t>
        <a:bodyPr/>
        <a:lstStyle/>
        <a:p>
          <a:endParaRPr lang="ru-RU"/>
        </a:p>
      </dgm:t>
    </dgm:pt>
    <dgm:pt modelId="{B333E20C-D380-4E7F-AE52-45F19F4457B1}" type="pres">
      <dgm:prSet presAssocID="{604C9BD2-4CE9-4136-A882-D0ED8B782B92}" presName="LShape" presStyleLbl="alignNode1" presStyleIdx="0" presStyleCnt="7"/>
      <dgm:spPr/>
      <dgm:t>
        <a:bodyPr/>
        <a:lstStyle/>
        <a:p>
          <a:endParaRPr lang="ru-RU"/>
        </a:p>
      </dgm:t>
    </dgm:pt>
    <dgm:pt modelId="{5730A031-0EF3-4FEB-97F3-13DF86BED2F1}" type="pres">
      <dgm:prSet presAssocID="{604C9BD2-4CE9-4136-A882-D0ED8B782B9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CE199-69D1-494B-8516-107AA530E937}" type="pres">
      <dgm:prSet presAssocID="{604C9BD2-4CE9-4136-A882-D0ED8B782B92}" presName="Triangle" presStyleLbl="alignNode1" presStyleIdx="1" presStyleCnt="7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9C252231-8637-4C06-99A0-F16DDF26CC84}" type="pres">
      <dgm:prSet presAssocID="{69D3F4C8-29F7-48F3-B81F-244611CF21D2}" presName="sibTrans" presStyleCnt="0"/>
      <dgm:spPr/>
      <dgm:t>
        <a:bodyPr/>
        <a:lstStyle/>
        <a:p>
          <a:endParaRPr lang="ru-RU"/>
        </a:p>
      </dgm:t>
    </dgm:pt>
    <dgm:pt modelId="{75396642-84A2-4D8A-970F-0F50687AF5A5}" type="pres">
      <dgm:prSet presAssocID="{69D3F4C8-29F7-48F3-B81F-244611CF21D2}" presName="space" presStyleCnt="0"/>
      <dgm:spPr/>
      <dgm:t>
        <a:bodyPr/>
        <a:lstStyle/>
        <a:p>
          <a:endParaRPr lang="ru-RU"/>
        </a:p>
      </dgm:t>
    </dgm:pt>
    <dgm:pt modelId="{085E0117-16A2-4C2F-AA1D-B876B9AF9875}" type="pres">
      <dgm:prSet presAssocID="{65405F20-EC5A-4F94-9959-7C6489EAF1E4}" presName="composite" presStyleCnt="0"/>
      <dgm:spPr/>
      <dgm:t>
        <a:bodyPr/>
        <a:lstStyle/>
        <a:p>
          <a:endParaRPr lang="ru-RU"/>
        </a:p>
      </dgm:t>
    </dgm:pt>
    <dgm:pt modelId="{E1221F76-A2DC-44F4-8176-048CF395EB9C}" type="pres">
      <dgm:prSet presAssocID="{65405F20-EC5A-4F94-9959-7C6489EAF1E4}" presName="LShape" presStyleLbl="alignNode1" presStyleIdx="2" presStyleCnt="7"/>
      <dgm:spPr/>
      <dgm:t>
        <a:bodyPr/>
        <a:lstStyle/>
        <a:p>
          <a:endParaRPr lang="ru-RU"/>
        </a:p>
      </dgm:t>
    </dgm:pt>
    <dgm:pt modelId="{C3EA29CA-BC69-4234-A149-015EDA7D9082}" type="pres">
      <dgm:prSet presAssocID="{65405F20-EC5A-4F94-9959-7C6489EAF1E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68D4A-217B-412F-9B9C-20F30BF14387}" type="pres">
      <dgm:prSet presAssocID="{65405F20-EC5A-4F94-9959-7C6489EAF1E4}" presName="Triangle" presStyleLbl="alignNode1" presStyleIdx="3" presStyleCnt="7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0B802341-49C5-496D-9145-6CFCBF577075}" type="pres">
      <dgm:prSet presAssocID="{83D51225-04B1-4FCC-A085-7F97F370E340}" presName="sibTrans" presStyleCnt="0"/>
      <dgm:spPr/>
      <dgm:t>
        <a:bodyPr/>
        <a:lstStyle/>
        <a:p>
          <a:endParaRPr lang="ru-RU"/>
        </a:p>
      </dgm:t>
    </dgm:pt>
    <dgm:pt modelId="{41CCC887-7F57-4263-9D8B-7105CD932590}" type="pres">
      <dgm:prSet presAssocID="{83D51225-04B1-4FCC-A085-7F97F370E340}" presName="space" presStyleCnt="0"/>
      <dgm:spPr/>
      <dgm:t>
        <a:bodyPr/>
        <a:lstStyle/>
        <a:p>
          <a:endParaRPr lang="ru-RU"/>
        </a:p>
      </dgm:t>
    </dgm:pt>
    <dgm:pt modelId="{417C2592-018F-49F3-A0B3-69AE495A16C1}" type="pres">
      <dgm:prSet presAssocID="{2CAA3EF3-0F1A-441E-98EE-49A438A1C573}" presName="composite" presStyleCnt="0"/>
      <dgm:spPr/>
      <dgm:t>
        <a:bodyPr/>
        <a:lstStyle/>
        <a:p>
          <a:endParaRPr lang="ru-RU"/>
        </a:p>
      </dgm:t>
    </dgm:pt>
    <dgm:pt modelId="{185A4C10-27DB-4825-92C8-5E4085034786}" type="pres">
      <dgm:prSet presAssocID="{2CAA3EF3-0F1A-441E-98EE-49A438A1C573}" presName="LShape" presStyleLbl="alignNode1" presStyleIdx="4" presStyleCnt="7"/>
      <dgm:spPr/>
      <dgm:t>
        <a:bodyPr/>
        <a:lstStyle/>
        <a:p>
          <a:endParaRPr lang="ru-RU"/>
        </a:p>
      </dgm:t>
    </dgm:pt>
    <dgm:pt modelId="{EBF24AD0-7305-4218-AFCB-8191CE551991}" type="pres">
      <dgm:prSet presAssocID="{2CAA3EF3-0F1A-441E-98EE-49A438A1C573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EE813-E0C0-4F12-BA77-021AAB6B6664}" type="pres">
      <dgm:prSet presAssocID="{2CAA3EF3-0F1A-441E-98EE-49A438A1C573}" presName="Triangle" presStyleLbl="alignNode1" presStyleIdx="5" presStyleCnt="7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0553BDB2-276E-4C5A-A0AE-A41287D82F0C}" type="pres">
      <dgm:prSet presAssocID="{61CCD998-67BC-44CC-924E-45C2AF491A6D}" presName="sibTrans" presStyleCnt="0"/>
      <dgm:spPr/>
      <dgm:t>
        <a:bodyPr/>
        <a:lstStyle/>
        <a:p>
          <a:endParaRPr lang="ru-RU"/>
        </a:p>
      </dgm:t>
    </dgm:pt>
    <dgm:pt modelId="{0E9BB6AD-0F3F-49B4-B815-BD47351FB941}" type="pres">
      <dgm:prSet presAssocID="{61CCD998-67BC-44CC-924E-45C2AF491A6D}" presName="space" presStyleCnt="0"/>
      <dgm:spPr/>
      <dgm:t>
        <a:bodyPr/>
        <a:lstStyle/>
        <a:p>
          <a:endParaRPr lang="ru-RU"/>
        </a:p>
      </dgm:t>
    </dgm:pt>
    <dgm:pt modelId="{55A73A9E-CD37-456D-A0B9-2858C47DEB24}" type="pres">
      <dgm:prSet presAssocID="{1495335A-7FB3-4219-9DD7-5A0A43A59A9C}" presName="composite" presStyleCnt="0"/>
      <dgm:spPr/>
      <dgm:t>
        <a:bodyPr/>
        <a:lstStyle/>
        <a:p>
          <a:endParaRPr lang="ru-RU"/>
        </a:p>
      </dgm:t>
    </dgm:pt>
    <dgm:pt modelId="{EB4D0E1D-A047-4334-B886-4D0763BEE2F0}" type="pres">
      <dgm:prSet presAssocID="{1495335A-7FB3-4219-9DD7-5A0A43A59A9C}" presName="LShape" presStyleLbl="alignNode1" presStyleIdx="6" presStyleCnt="7"/>
      <dgm:spPr/>
      <dgm:t>
        <a:bodyPr/>
        <a:lstStyle/>
        <a:p>
          <a:endParaRPr lang="ru-RU"/>
        </a:p>
      </dgm:t>
    </dgm:pt>
    <dgm:pt modelId="{28F8E949-79AD-4920-95F4-B347F8D9D83B}" type="pres">
      <dgm:prSet presAssocID="{1495335A-7FB3-4219-9DD7-5A0A43A59A9C}" presName="ParentText" presStyleLbl="revTx" presStyleIdx="3" presStyleCnt="4" custScaleX="121931" custLinFactNeighborX="10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BA0C5F-0BA9-44DB-BEE8-98F67B01E6F2}" type="presOf" srcId="{65405F20-EC5A-4F94-9959-7C6489EAF1E4}" destId="{C3EA29CA-BC69-4234-A149-015EDA7D9082}" srcOrd="0" destOrd="0" presId="urn:microsoft.com/office/officeart/2009/3/layout/StepUpProcess"/>
    <dgm:cxn modelId="{BAE26B47-4EDA-4170-B9DA-99D8A764F3EB}" type="presOf" srcId="{2B4B9697-6550-42FA-B9C1-4077950E45F1}" destId="{DB3E4B78-65DF-4A00-8C00-AAC82578E124}" srcOrd="0" destOrd="0" presId="urn:microsoft.com/office/officeart/2009/3/layout/StepUpProcess"/>
    <dgm:cxn modelId="{B70B0ACC-93A2-46CB-88D0-913D78338E30}" type="presOf" srcId="{604C9BD2-4CE9-4136-A882-D0ED8B782B92}" destId="{5730A031-0EF3-4FEB-97F3-13DF86BED2F1}" srcOrd="0" destOrd="0" presId="urn:microsoft.com/office/officeart/2009/3/layout/StepUpProcess"/>
    <dgm:cxn modelId="{65F26610-7795-47A7-9919-126718B7E12E}" srcId="{2B4B9697-6550-42FA-B9C1-4077950E45F1}" destId="{65405F20-EC5A-4F94-9959-7C6489EAF1E4}" srcOrd="1" destOrd="0" parTransId="{E53079E6-CC87-4BD6-95A3-FDD77774DC92}" sibTransId="{83D51225-04B1-4FCC-A085-7F97F370E340}"/>
    <dgm:cxn modelId="{2B7AF76E-645A-45BC-A1EF-0A1793A659F3}" srcId="{2B4B9697-6550-42FA-B9C1-4077950E45F1}" destId="{1495335A-7FB3-4219-9DD7-5A0A43A59A9C}" srcOrd="3" destOrd="0" parTransId="{28BB3AD2-A35B-4741-B19D-6CC52E730E9F}" sibTransId="{7B4D8D0F-2DCC-4340-A2C5-AE9D96FAB836}"/>
    <dgm:cxn modelId="{E2CEAA5F-8AB0-4F60-BBD7-91BC619061CF}" srcId="{2B4B9697-6550-42FA-B9C1-4077950E45F1}" destId="{2CAA3EF3-0F1A-441E-98EE-49A438A1C573}" srcOrd="2" destOrd="0" parTransId="{27A07D55-E181-4364-99F3-F3E326CA12E8}" sibTransId="{61CCD998-67BC-44CC-924E-45C2AF491A6D}"/>
    <dgm:cxn modelId="{935B71C8-049C-4EC5-976B-BB7BB984CF85}" type="presOf" srcId="{2CAA3EF3-0F1A-441E-98EE-49A438A1C573}" destId="{EBF24AD0-7305-4218-AFCB-8191CE551991}" srcOrd="0" destOrd="0" presId="urn:microsoft.com/office/officeart/2009/3/layout/StepUpProcess"/>
    <dgm:cxn modelId="{781643FF-C6EF-440A-BDD3-1F9C5DB15027}" type="presOf" srcId="{1495335A-7FB3-4219-9DD7-5A0A43A59A9C}" destId="{28F8E949-79AD-4920-95F4-B347F8D9D83B}" srcOrd="0" destOrd="0" presId="urn:microsoft.com/office/officeart/2009/3/layout/StepUpProcess"/>
    <dgm:cxn modelId="{BA4FE424-1A73-46B3-9277-795C6B8F2E39}" srcId="{2B4B9697-6550-42FA-B9C1-4077950E45F1}" destId="{604C9BD2-4CE9-4136-A882-D0ED8B782B92}" srcOrd="0" destOrd="0" parTransId="{158614DB-0F18-421E-8070-46CFB9DC6794}" sibTransId="{69D3F4C8-29F7-48F3-B81F-244611CF21D2}"/>
    <dgm:cxn modelId="{5C6FCE36-894B-4224-8FEC-8B774529FB27}" type="presParOf" srcId="{DB3E4B78-65DF-4A00-8C00-AAC82578E124}" destId="{8BF20FA1-99C2-4522-A356-69C20C60706F}" srcOrd="0" destOrd="0" presId="urn:microsoft.com/office/officeart/2009/3/layout/StepUpProcess"/>
    <dgm:cxn modelId="{ABCCCAA5-DDA1-4C11-A4BF-803DF4B18D47}" type="presParOf" srcId="{8BF20FA1-99C2-4522-A356-69C20C60706F}" destId="{B333E20C-D380-4E7F-AE52-45F19F4457B1}" srcOrd="0" destOrd="0" presId="urn:microsoft.com/office/officeart/2009/3/layout/StepUpProcess"/>
    <dgm:cxn modelId="{C759262B-89F2-47BD-9C41-BED0795C1510}" type="presParOf" srcId="{8BF20FA1-99C2-4522-A356-69C20C60706F}" destId="{5730A031-0EF3-4FEB-97F3-13DF86BED2F1}" srcOrd="1" destOrd="0" presId="urn:microsoft.com/office/officeart/2009/3/layout/StepUpProcess"/>
    <dgm:cxn modelId="{10AA1652-700D-480B-8DDA-6E28E672E35B}" type="presParOf" srcId="{8BF20FA1-99C2-4522-A356-69C20C60706F}" destId="{7F9CE199-69D1-494B-8516-107AA530E937}" srcOrd="2" destOrd="0" presId="urn:microsoft.com/office/officeart/2009/3/layout/StepUpProcess"/>
    <dgm:cxn modelId="{412C23B7-97BF-456B-A153-A0576BB1A3E5}" type="presParOf" srcId="{DB3E4B78-65DF-4A00-8C00-AAC82578E124}" destId="{9C252231-8637-4C06-99A0-F16DDF26CC84}" srcOrd="1" destOrd="0" presId="urn:microsoft.com/office/officeart/2009/3/layout/StepUpProcess"/>
    <dgm:cxn modelId="{0FBA81B9-7629-4F2B-AB17-3DC8FAFD725B}" type="presParOf" srcId="{9C252231-8637-4C06-99A0-F16DDF26CC84}" destId="{75396642-84A2-4D8A-970F-0F50687AF5A5}" srcOrd="0" destOrd="0" presId="urn:microsoft.com/office/officeart/2009/3/layout/StepUpProcess"/>
    <dgm:cxn modelId="{E1F4C5BA-311D-4259-98A2-B3F635D71F99}" type="presParOf" srcId="{DB3E4B78-65DF-4A00-8C00-AAC82578E124}" destId="{085E0117-16A2-4C2F-AA1D-B876B9AF9875}" srcOrd="2" destOrd="0" presId="urn:microsoft.com/office/officeart/2009/3/layout/StepUpProcess"/>
    <dgm:cxn modelId="{11898459-1550-44C5-97F4-836FBFA7E0C7}" type="presParOf" srcId="{085E0117-16A2-4C2F-AA1D-B876B9AF9875}" destId="{E1221F76-A2DC-44F4-8176-048CF395EB9C}" srcOrd="0" destOrd="0" presId="urn:microsoft.com/office/officeart/2009/3/layout/StepUpProcess"/>
    <dgm:cxn modelId="{29079B99-C8A0-4FA0-B55B-191CA9E8D6BE}" type="presParOf" srcId="{085E0117-16A2-4C2F-AA1D-B876B9AF9875}" destId="{C3EA29CA-BC69-4234-A149-015EDA7D9082}" srcOrd="1" destOrd="0" presId="urn:microsoft.com/office/officeart/2009/3/layout/StepUpProcess"/>
    <dgm:cxn modelId="{BFB1F548-4C82-44F4-88C8-9728F231CCE7}" type="presParOf" srcId="{085E0117-16A2-4C2F-AA1D-B876B9AF9875}" destId="{69168D4A-217B-412F-9B9C-20F30BF14387}" srcOrd="2" destOrd="0" presId="urn:microsoft.com/office/officeart/2009/3/layout/StepUpProcess"/>
    <dgm:cxn modelId="{E473DFDA-B0E3-4D0F-B78D-6E690A34E9F2}" type="presParOf" srcId="{DB3E4B78-65DF-4A00-8C00-AAC82578E124}" destId="{0B802341-49C5-496D-9145-6CFCBF577075}" srcOrd="3" destOrd="0" presId="urn:microsoft.com/office/officeart/2009/3/layout/StepUpProcess"/>
    <dgm:cxn modelId="{268A3C02-1E7F-48A8-BB92-1813EFDC5677}" type="presParOf" srcId="{0B802341-49C5-496D-9145-6CFCBF577075}" destId="{41CCC887-7F57-4263-9D8B-7105CD932590}" srcOrd="0" destOrd="0" presId="urn:microsoft.com/office/officeart/2009/3/layout/StepUpProcess"/>
    <dgm:cxn modelId="{497B6F58-8665-4159-BF31-80D6C84B51CD}" type="presParOf" srcId="{DB3E4B78-65DF-4A00-8C00-AAC82578E124}" destId="{417C2592-018F-49F3-A0B3-69AE495A16C1}" srcOrd="4" destOrd="0" presId="urn:microsoft.com/office/officeart/2009/3/layout/StepUpProcess"/>
    <dgm:cxn modelId="{1364EE8A-1D1C-4A85-9962-16F4D26B2AB6}" type="presParOf" srcId="{417C2592-018F-49F3-A0B3-69AE495A16C1}" destId="{185A4C10-27DB-4825-92C8-5E4085034786}" srcOrd="0" destOrd="0" presId="urn:microsoft.com/office/officeart/2009/3/layout/StepUpProcess"/>
    <dgm:cxn modelId="{8561A628-F0A4-4E9F-92F1-13C7C17FBB90}" type="presParOf" srcId="{417C2592-018F-49F3-A0B3-69AE495A16C1}" destId="{EBF24AD0-7305-4218-AFCB-8191CE551991}" srcOrd="1" destOrd="0" presId="urn:microsoft.com/office/officeart/2009/3/layout/StepUpProcess"/>
    <dgm:cxn modelId="{77CCFBD7-9411-41DD-8F6F-3F6BC7B122BD}" type="presParOf" srcId="{417C2592-018F-49F3-A0B3-69AE495A16C1}" destId="{1A0EE813-E0C0-4F12-BA77-021AAB6B6664}" srcOrd="2" destOrd="0" presId="urn:microsoft.com/office/officeart/2009/3/layout/StepUpProcess"/>
    <dgm:cxn modelId="{B32E4FA9-FF31-4AED-A4A2-29308417FB03}" type="presParOf" srcId="{DB3E4B78-65DF-4A00-8C00-AAC82578E124}" destId="{0553BDB2-276E-4C5A-A0AE-A41287D82F0C}" srcOrd="5" destOrd="0" presId="urn:microsoft.com/office/officeart/2009/3/layout/StepUpProcess"/>
    <dgm:cxn modelId="{0DE65A54-BE8B-4ACD-9769-5CFEDB7CA7DC}" type="presParOf" srcId="{0553BDB2-276E-4C5A-A0AE-A41287D82F0C}" destId="{0E9BB6AD-0F3F-49B4-B815-BD47351FB941}" srcOrd="0" destOrd="0" presId="urn:microsoft.com/office/officeart/2009/3/layout/StepUpProcess"/>
    <dgm:cxn modelId="{E944A0D5-3527-409A-84B7-EA2DA0B28C67}" type="presParOf" srcId="{DB3E4B78-65DF-4A00-8C00-AAC82578E124}" destId="{55A73A9E-CD37-456D-A0B9-2858C47DEB24}" srcOrd="6" destOrd="0" presId="urn:microsoft.com/office/officeart/2009/3/layout/StepUpProcess"/>
    <dgm:cxn modelId="{B0DB87BA-2EE1-42FE-86BD-9EC433BA36DE}" type="presParOf" srcId="{55A73A9E-CD37-456D-A0B9-2858C47DEB24}" destId="{EB4D0E1D-A047-4334-B886-4D0763BEE2F0}" srcOrd="0" destOrd="0" presId="urn:microsoft.com/office/officeart/2009/3/layout/StepUpProcess"/>
    <dgm:cxn modelId="{7108F4A2-D23B-4089-B7D9-58F1E6EC7107}" type="presParOf" srcId="{55A73A9E-CD37-456D-A0B9-2858C47DEB24}" destId="{28F8E949-79AD-4920-95F4-B347F8D9D83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3E20C-D380-4E7F-AE52-45F19F4457B1}">
      <dsp:nvSpPr>
        <dsp:cNvPr id="0" name=""/>
        <dsp:cNvSpPr/>
      </dsp:nvSpPr>
      <dsp:spPr>
        <a:xfrm rot="5400000">
          <a:off x="338422" y="1478431"/>
          <a:ext cx="1003476" cy="1669762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0A031-0EF3-4FEB-97F3-13DF86BED2F1}">
      <dsp:nvSpPr>
        <dsp:cNvPr id="0" name=""/>
        <dsp:cNvSpPr/>
      </dsp:nvSpPr>
      <dsp:spPr>
        <a:xfrm>
          <a:off x="170917" y="1977331"/>
          <a:ext cx="1507471" cy="1321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Большие затраты на </a:t>
          </a:r>
          <a:r>
            <a:rPr lang="ru-RU" sz="1600" b="1" kern="1200" dirty="0" err="1" smtClean="0">
              <a:solidFill>
                <a:schemeClr val="bg1"/>
              </a:solidFill>
            </a:rPr>
            <a:t>ИТ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170917" y="1977331"/>
        <a:ext cx="1507471" cy="1321387"/>
      </dsp:txXfrm>
    </dsp:sp>
    <dsp:sp modelId="{7F9CE199-69D1-494B-8516-107AA530E937}">
      <dsp:nvSpPr>
        <dsp:cNvPr id="0" name=""/>
        <dsp:cNvSpPr/>
      </dsp:nvSpPr>
      <dsp:spPr>
        <a:xfrm>
          <a:off x="1393960" y="1355502"/>
          <a:ext cx="284428" cy="284428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21F76-A2DC-44F4-8176-048CF395EB9C}">
      <dsp:nvSpPr>
        <dsp:cNvPr id="0" name=""/>
        <dsp:cNvSpPr/>
      </dsp:nvSpPr>
      <dsp:spPr>
        <a:xfrm rot="5400000">
          <a:off x="2183862" y="1021776"/>
          <a:ext cx="1003476" cy="1669762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A29CA-BC69-4234-A149-015EDA7D9082}">
      <dsp:nvSpPr>
        <dsp:cNvPr id="0" name=""/>
        <dsp:cNvSpPr/>
      </dsp:nvSpPr>
      <dsp:spPr>
        <a:xfrm>
          <a:off x="2016357" y="1520675"/>
          <a:ext cx="1507471" cy="1321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Врачам сложно и некогда работать с несколькими системами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2016357" y="1520675"/>
        <a:ext cx="1507471" cy="1321387"/>
      </dsp:txXfrm>
    </dsp:sp>
    <dsp:sp modelId="{69168D4A-217B-412F-9B9C-20F30BF14387}">
      <dsp:nvSpPr>
        <dsp:cNvPr id="0" name=""/>
        <dsp:cNvSpPr/>
      </dsp:nvSpPr>
      <dsp:spPr>
        <a:xfrm>
          <a:off x="3239399" y="898846"/>
          <a:ext cx="284428" cy="284428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A4C10-27DB-4825-92C8-5E4085034786}">
      <dsp:nvSpPr>
        <dsp:cNvPr id="0" name=""/>
        <dsp:cNvSpPr/>
      </dsp:nvSpPr>
      <dsp:spPr>
        <a:xfrm rot="5400000">
          <a:off x="4029301" y="565120"/>
          <a:ext cx="1003476" cy="1669762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24AD0-7305-4218-AFCB-8191CE551991}">
      <dsp:nvSpPr>
        <dsp:cNvPr id="0" name=""/>
        <dsp:cNvSpPr/>
      </dsp:nvSpPr>
      <dsp:spPr>
        <a:xfrm>
          <a:off x="3861796" y="1064019"/>
          <a:ext cx="1507471" cy="1321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Увеличение риска </a:t>
          </a:r>
          <a:r>
            <a:rPr lang="ru-RU" sz="1600" b="1" kern="1200" dirty="0" err="1" smtClean="0">
              <a:solidFill>
                <a:schemeClr val="bg1"/>
              </a:solidFill>
            </a:rPr>
            <a:t>кибер</a:t>
          </a:r>
          <a:r>
            <a:rPr lang="ru-RU" sz="1600" b="1" kern="1200" dirty="0" smtClean="0">
              <a:solidFill>
                <a:schemeClr val="bg1"/>
              </a:solidFill>
            </a:rPr>
            <a:t>-угроз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861796" y="1064019"/>
        <a:ext cx="1507471" cy="1321387"/>
      </dsp:txXfrm>
    </dsp:sp>
    <dsp:sp modelId="{1A0EE813-E0C0-4F12-BA77-021AAB6B6664}">
      <dsp:nvSpPr>
        <dsp:cNvPr id="0" name=""/>
        <dsp:cNvSpPr/>
      </dsp:nvSpPr>
      <dsp:spPr>
        <a:xfrm>
          <a:off x="5084839" y="442190"/>
          <a:ext cx="284428" cy="284428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D0E1D-A047-4334-B886-4D0763BEE2F0}">
      <dsp:nvSpPr>
        <dsp:cNvPr id="0" name=""/>
        <dsp:cNvSpPr/>
      </dsp:nvSpPr>
      <dsp:spPr>
        <a:xfrm rot="5400000">
          <a:off x="5874741" y="108464"/>
          <a:ext cx="1003476" cy="1669762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8E949-79AD-4920-95F4-B347F8D9D83B}">
      <dsp:nvSpPr>
        <dsp:cNvPr id="0" name=""/>
        <dsp:cNvSpPr/>
      </dsp:nvSpPr>
      <dsp:spPr>
        <a:xfrm>
          <a:off x="5547214" y="607363"/>
          <a:ext cx="1838074" cy="1321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60960" rIns="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Пациент получает меньше внимания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5547214" y="607363"/>
        <a:ext cx="1838074" cy="1321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648" cy="49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092" y="0"/>
            <a:ext cx="2943648" cy="49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35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" y="741363"/>
            <a:ext cx="658177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17" y="4690070"/>
            <a:ext cx="5433694" cy="444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977"/>
            <a:ext cx="2943648" cy="49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092" y="9376977"/>
            <a:ext cx="2943648" cy="49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8B018FD2-1B93-4E0D-8627-6183B483C1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11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63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4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412750"/>
            <a:ext cx="4938712" cy="277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385" y="173019"/>
            <a:ext cx="7772400" cy="685800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12"/>
          <p:cNvSpPr>
            <a:spLocks noGrp="1"/>
          </p:cNvSpPr>
          <p:nvPr>
            <p:ph idx="1" hasCustomPrompt="1"/>
          </p:nvPr>
        </p:nvSpPr>
        <p:spPr>
          <a:xfrm>
            <a:off x="914400" y="1337670"/>
            <a:ext cx="7772400" cy="21246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9874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417" y="173019"/>
            <a:ext cx="7772400" cy="685800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12"/>
          <p:cNvSpPr>
            <a:spLocks noGrp="1"/>
          </p:cNvSpPr>
          <p:nvPr>
            <p:ph idx="1" hasCustomPrompt="1"/>
          </p:nvPr>
        </p:nvSpPr>
        <p:spPr>
          <a:xfrm>
            <a:off x="914400" y="1337670"/>
            <a:ext cx="7772400" cy="21246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006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34"/>
          <a:stretch/>
        </p:blipFill>
        <p:spPr bwMode="gray"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33" y="4773167"/>
            <a:ext cx="1033741" cy="26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0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25"/>
            <a:ext cx="9144000" cy="51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3931"/>
            <a:ext cx="8229600" cy="57962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3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9212" y="4917186"/>
            <a:ext cx="286320" cy="137160"/>
          </a:xfrm>
          <a:prstGeom prst="rect">
            <a:avLst/>
          </a:prstGeom>
        </p:spPr>
        <p:txBody>
          <a:bodyPr/>
          <a:lstStyle/>
          <a:p>
            <a:fld id="{C51EAA63-D034-42AE-91FA-B13B9518C7BE}" type="slidenum">
              <a:rPr>
                <a:solidFill>
                  <a:srgbClr val="5F5F5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dirty="0">
              <a:solidFill>
                <a:srgbClr val="5F5F5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761997" y="173019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33" y="4773167"/>
            <a:ext cx="1033741" cy="2678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  <p:sldLayoutId id="2147483678" r:id="rId3"/>
    <p:sldLayoutId id="2147483683" r:id="rId4"/>
    <p:sldLayoutId id="2147483684" r:id="rId5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200" b="1" kern="1200" spc="-100" baseline="0">
          <a:solidFill>
            <a:srgbClr val="00B0F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rgbClr val="002060"/>
        </a:buClr>
        <a:buSzPct val="95000"/>
        <a:buFont typeface="Wingdings" pitchFamily="2" charset="2"/>
        <a:buChar char="§"/>
        <a:defRPr kumimoji="0"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rgbClr val="002060"/>
        </a:buClr>
        <a:buSzPct val="90000"/>
        <a:buFont typeface="Wingdings" pitchFamily="2" charset="2"/>
        <a:buChar char="§"/>
        <a:defRPr kumimoji="0" sz="22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kumimoji="0"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kumimoji="0" sz="22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kumimoji="0"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microsoft.com/office/2007/relationships/hdphoto" Target="../media/hdphoto3.wdp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5791" tIns="22750" rIns="245791" bIns="22750" anchor="t"/>
          <a:lstStyle>
            <a:lvl1pPr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kumimoji="0" lang="ru-RU" sz="4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59" y="346568"/>
            <a:ext cx="2722562" cy="727093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0" y="3469342"/>
            <a:ext cx="9144000" cy="1674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0000" tIns="22750" rIns="720000" bIns="22750" anchor="ctr"/>
          <a:lstStyle>
            <a:lvl1pPr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Александр Антипов</a:t>
            </a: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Директор по развитию бизнеса</a:t>
            </a: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ФОРС</a:t>
            </a:r>
            <a:endParaRPr kumimoji="0"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734670"/>
            <a:ext cx="9144000" cy="1674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0000" tIns="22750" rIns="720000" bIns="22750" anchor="ctr"/>
          <a:lstStyle>
            <a:lvl1pPr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ru-RU" sz="3600" b="1" dirty="0">
                <a:solidFill>
                  <a:schemeClr val="bg1"/>
                </a:solidFill>
                <a:latin typeface="Calibri" pitchFamily="34" charset="0"/>
              </a:rPr>
              <a:t>Скажи «НЕТ» цифровой утопии</a:t>
            </a:r>
            <a:endParaRPr kumimoji="0" lang="ru-RU" sz="36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olgal\AppData\Local\Microsoft\Windows\Temporary Internet Files\Content.Outlook\HRUA8XU8\cloud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024281" cy="107271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5791" tIns="22750" rIns="245791" bIns="22750" anchor="ctr"/>
          <a:lstStyle>
            <a:lvl1pPr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ru-RU" sz="4000" b="1" dirty="0" smtClean="0">
                <a:solidFill>
                  <a:schemeClr val="bg1"/>
                </a:solidFill>
                <a:latin typeface="Calibri" pitchFamily="34" charset="0"/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37" y="410256"/>
            <a:ext cx="1604963" cy="4286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49485" y="2288863"/>
            <a:ext cx="48550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Цифровая трансформация!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9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3"/>
          <a:stretch/>
        </p:blipFill>
        <p:spPr bwMode="auto">
          <a:xfrm rot="16200000" flipH="1">
            <a:off x="122145" y="923231"/>
            <a:ext cx="4076698" cy="43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Арка 22"/>
          <p:cNvSpPr/>
          <p:nvPr/>
        </p:nvSpPr>
        <p:spPr>
          <a:xfrm rot="19299540">
            <a:off x="-926252" y="996506"/>
            <a:ext cx="5472816" cy="5472816"/>
          </a:xfrm>
          <a:prstGeom prst="blockArc">
            <a:avLst>
              <a:gd name="adj1" fmla="val 19436295"/>
              <a:gd name="adj2" fmla="val 3555513"/>
              <a:gd name="adj3" fmla="val 0"/>
            </a:avLst>
          </a:prstGeom>
          <a:ln>
            <a:solidFill>
              <a:srgbClr val="00B0F0"/>
            </a:solidFill>
            <a:prstDash val="sysDash"/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олилиния 23"/>
          <p:cNvSpPr/>
          <p:nvPr/>
        </p:nvSpPr>
        <p:spPr>
          <a:xfrm>
            <a:off x="4628780" y="2931195"/>
            <a:ext cx="4247556" cy="369336"/>
          </a:xfrm>
          <a:custGeom>
            <a:avLst/>
            <a:gdLst>
              <a:gd name="connsiteX0" fmla="*/ 0 w 4247556"/>
              <a:gd name="connsiteY0" fmla="*/ 0 h 369336"/>
              <a:gd name="connsiteX1" fmla="*/ 4247556 w 4247556"/>
              <a:gd name="connsiteY1" fmla="*/ 0 h 369336"/>
              <a:gd name="connsiteX2" fmla="*/ 4247556 w 4247556"/>
              <a:gd name="connsiteY2" fmla="*/ 369336 h 369336"/>
              <a:gd name="connsiteX3" fmla="*/ 0 w 4247556"/>
              <a:gd name="connsiteY3" fmla="*/ 369336 h 369336"/>
              <a:gd name="connsiteX4" fmla="*/ 0 w 4247556"/>
              <a:gd name="connsiteY4" fmla="*/ 0 h 36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7556" h="369336">
                <a:moveTo>
                  <a:pt x="0" y="0"/>
                </a:moveTo>
                <a:lnTo>
                  <a:pt x="4247556" y="0"/>
                </a:lnTo>
                <a:lnTo>
                  <a:pt x="4247556" y="369336"/>
                </a:lnTo>
                <a:lnTo>
                  <a:pt x="0" y="3693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161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kern="1200" dirty="0" smtClean="0">
                <a:solidFill>
                  <a:srgbClr val="00B0F0"/>
                </a:solidFill>
              </a:rPr>
              <a:t>Заказная разработка</a:t>
            </a:r>
            <a:endParaRPr lang="ru-RU" sz="1900" b="1" kern="1200" dirty="0">
              <a:solidFill>
                <a:srgbClr val="00B0F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rot="20051688">
            <a:off x="2526722" y="896172"/>
            <a:ext cx="461670" cy="46167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олилиния 25"/>
          <p:cNvSpPr/>
          <p:nvPr/>
        </p:nvSpPr>
        <p:spPr>
          <a:xfrm>
            <a:off x="3576762" y="1225862"/>
            <a:ext cx="3913088" cy="369336"/>
          </a:xfrm>
          <a:custGeom>
            <a:avLst/>
            <a:gdLst>
              <a:gd name="connsiteX0" fmla="*/ 0 w 3913088"/>
              <a:gd name="connsiteY0" fmla="*/ 0 h 369336"/>
              <a:gd name="connsiteX1" fmla="*/ 3913088 w 3913088"/>
              <a:gd name="connsiteY1" fmla="*/ 0 h 369336"/>
              <a:gd name="connsiteX2" fmla="*/ 3913088 w 3913088"/>
              <a:gd name="connsiteY2" fmla="*/ 369336 h 369336"/>
              <a:gd name="connsiteX3" fmla="*/ 0 w 3913088"/>
              <a:gd name="connsiteY3" fmla="*/ 369336 h 369336"/>
              <a:gd name="connsiteX4" fmla="*/ 0 w 3913088"/>
              <a:gd name="connsiteY4" fmla="*/ 0 h 36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3088" h="369336">
                <a:moveTo>
                  <a:pt x="0" y="0"/>
                </a:moveTo>
                <a:lnTo>
                  <a:pt x="3913088" y="0"/>
                </a:lnTo>
                <a:lnTo>
                  <a:pt x="3913088" y="369336"/>
                </a:lnTo>
                <a:lnTo>
                  <a:pt x="0" y="3693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161" tIns="48260" rIns="48260" bIns="48260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Aft>
                <a:spcPct val="35000"/>
              </a:spcAft>
            </a:pPr>
            <a:r>
              <a:rPr lang="ru-RU" sz="1900" b="1" dirty="0">
                <a:solidFill>
                  <a:srgbClr val="00B0F0"/>
                </a:solidFill>
              </a:rPr>
              <a:t>Отраслевые решения</a:t>
            </a:r>
          </a:p>
        </p:txBody>
      </p:sp>
      <p:sp>
        <p:nvSpPr>
          <p:cNvPr id="27" name="Овал 26"/>
          <p:cNvSpPr/>
          <p:nvPr/>
        </p:nvSpPr>
        <p:spPr>
          <a:xfrm rot="20051688">
            <a:off x="3151267" y="1217775"/>
            <a:ext cx="461670" cy="46167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олилиния 27"/>
          <p:cNvSpPr/>
          <p:nvPr/>
        </p:nvSpPr>
        <p:spPr>
          <a:xfrm>
            <a:off x="4450310" y="2319384"/>
            <a:ext cx="3729802" cy="369336"/>
          </a:xfrm>
          <a:custGeom>
            <a:avLst/>
            <a:gdLst>
              <a:gd name="connsiteX0" fmla="*/ 0 w 3729802"/>
              <a:gd name="connsiteY0" fmla="*/ 0 h 369336"/>
              <a:gd name="connsiteX1" fmla="*/ 3729802 w 3729802"/>
              <a:gd name="connsiteY1" fmla="*/ 0 h 369336"/>
              <a:gd name="connsiteX2" fmla="*/ 3729802 w 3729802"/>
              <a:gd name="connsiteY2" fmla="*/ 369336 h 369336"/>
              <a:gd name="connsiteX3" fmla="*/ 0 w 3729802"/>
              <a:gd name="connsiteY3" fmla="*/ 369336 h 369336"/>
              <a:gd name="connsiteX4" fmla="*/ 0 w 3729802"/>
              <a:gd name="connsiteY4" fmla="*/ 0 h 36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9802" h="369336">
                <a:moveTo>
                  <a:pt x="0" y="0"/>
                </a:moveTo>
                <a:lnTo>
                  <a:pt x="3729802" y="0"/>
                </a:lnTo>
                <a:lnTo>
                  <a:pt x="3729802" y="369336"/>
                </a:lnTo>
                <a:lnTo>
                  <a:pt x="0" y="3693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161" tIns="48260" rIns="48260" bIns="48260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Aft>
                <a:spcPct val="35000"/>
              </a:spcAft>
            </a:pPr>
            <a:r>
              <a:rPr lang="ru-RU" sz="1900" b="1" dirty="0">
                <a:solidFill>
                  <a:srgbClr val="00B0F0"/>
                </a:solidFill>
              </a:rPr>
              <a:t>Системная интеграция</a:t>
            </a:r>
          </a:p>
        </p:txBody>
      </p:sp>
      <p:sp>
        <p:nvSpPr>
          <p:cNvPr id="29" name="Овал 28"/>
          <p:cNvSpPr/>
          <p:nvPr/>
        </p:nvSpPr>
        <p:spPr>
          <a:xfrm rot="20051688">
            <a:off x="3654229" y="1629244"/>
            <a:ext cx="461670" cy="46167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Полилиния 29"/>
          <p:cNvSpPr/>
          <p:nvPr/>
        </p:nvSpPr>
        <p:spPr>
          <a:xfrm>
            <a:off x="4607852" y="3590615"/>
            <a:ext cx="3671280" cy="369336"/>
          </a:xfrm>
          <a:custGeom>
            <a:avLst/>
            <a:gdLst>
              <a:gd name="connsiteX0" fmla="*/ 0 w 3671280"/>
              <a:gd name="connsiteY0" fmla="*/ 0 h 369336"/>
              <a:gd name="connsiteX1" fmla="*/ 3671280 w 3671280"/>
              <a:gd name="connsiteY1" fmla="*/ 0 h 369336"/>
              <a:gd name="connsiteX2" fmla="*/ 3671280 w 3671280"/>
              <a:gd name="connsiteY2" fmla="*/ 369336 h 369336"/>
              <a:gd name="connsiteX3" fmla="*/ 0 w 3671280"/>
              <a:gd name="connsiteY3" fmla="*/ 369336 h 369336"/>
              <a:gd name="connsiteX4" fmla="*/ 0 w 3671280"/>
              <a:gd name="connsiteY4" fmla="*/ 0 h 36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1280" h="369336">
                <a:moveTo>
                  <a:pt x="0" y="0"/>
                </a:moveTo>
                <a:lnTo>
                  <a:pt x="3671280" y="0"/>
                </a:lnTo>
                <a:lnTo>
                  <a:pt x="3671280" y="369336"/>
                </a:lnTo>
                <a:lnTo>
                  <a:pt x="0" y="3693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161" tIns="48260" rIns="48260" bIns="48260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Aft>
                <a:spcPct val="35000"/>
              </a:spcAft>
            </a:pPr>
            <a:r>
              <a:rPr lang="ru-RU" sz="1900" b="1" dirty="0" smtClean="0">
                <a:solidFill>
                  <a:srgbClr val="00B0F0"/>
                </a:solidFill>
              </a:rPr>
              <a:t>Техподдержка</a:t>
            </a:r>
          </a:p>
        </p:txBody>
      </p:sp>
      <p:sp>
        <p:nvSpPr>
          <p:cNvPr id="31" name="Овал 30"/>
          <p:cNvSpPr/>
          <p:nvPr/>
        </p:nvSpPr>
        <p:spPr>
          <a:xfrm rot="20051688">
            <a:off x="4010720" y="2184273"/>
            <a:ext cx="461670" cy="46167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Полилиния 31"/>
          <p:cNvSpPr/>
          <p:nvPr/>
        </p:nvSpPr>
        <p:spPr>
          <a:xfrm>
            <a:off x="4628780" y="4204008"/>
            <a:ext cx="3729802" cy="369336"/>
          </a:xfrm>
          <a:custGeom>
            <a:avLst/>
            <a:gdLst>
              <a:gd name="connsiteX0" fmla="*/ 0 w 3729802"/>
              <a:gd name="connsiteY0" fmla="*/ 0 h 369336"/>
              <a:gd name="connsiteX1" fmla="*/ 3729802 w 3729802"/>
              <a:gd name="connsiteY1" fmla="*/ 0 h 369336"/>
              <a:gd name="connsiteX2" fmla="*/ 3729802 w 3729802"/>
              <a:gd name="connsiteY2" fmla="*/ 369336 h 369336"/>
              <a:gd name="connsiteX3" fmla="*/ 0 w 3729802"/>
              <a:gd name="connsiteY3" fmla="*/ 369336 h 369336"/>
              <a:gd name="connsiteX4" fmla="*/ 0 w 3729802"/>
              <a:gd name="connsiteY4" fmla="*/ 0 h 36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9802" h="369336">
                <a:moveTo>
                  <a:pt x="0" y="0"/>
                </a:moveTo>
                <a:lnTo>
                  <a:pt x="3729802" y="0"/>
                </a:lnTo>
                <a:lnTo>
                  <a:pt x="3729802" y="369336"/>
                </a:lnTo>
                <a:lnTo>
                  <a:pt x="0" y="3693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161" tIns="48260" rIns="48260" bIns="48260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Aft>
                <a:spcPct val="35000"/>
              </a:spcAft>
            </a:pPr>
            <a:r>
              <a:rPr lang="ru-RU" sz="1900" b="1" dirty="0" smtClean="0">
                <a:solidFill>
                  <a:srgbClr val="00B0F0"/>
                </a:solidFill>
              </a:rPr>
              <a:t>Обучение</a:t>
            </a:r>
            <a:endParaRPr lang="ru-RU" sz="1900" b="1" dirty="0">
              <a:solidFill>
                <a:srgbClr val="00B0F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rot="20051688">
            <a:off x="4208050" y="2797938"/>
            <a:ext cx="461670" cy="46167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Полилиния 33"/>
          <p:cNvSpPr/>
          <p:nvPr/>
        </p:nvSpPr>
        <p:spPr>
          <a:xfrm>
            <a:off x="4111629" y="1722330"/>
            <a:ext cx="3913088" cy="369336"/>
          </a:xfrm>
          <a:custGeom>
            <a:avLst/>
            <a:gdLst>
              <a:gd name="connsiteX0" fmla="*/ 0 w 3913088"/>
              <a:gd name="connsiteY0" fmla="*/ 0 h 369336"/>
              <a:gd name="connsiteX1" fmla="*/ 3913088 w 3913088"/>
              <a:gd name="connsiteY1" fmla="*/ 0 h 369336"/>
              <a:gd name="connsiteX2" fmla="*/ 3913088 w 3913088"/>
              <a:gd name="connsiteY2" fmla="*/ 369336 h 369336"/>
              <a:gd name="connsiteX3" fmla="*/ 0 w 3913088"/>
              <a:gd name="connsiteY3" fmla="*/ 369336 h 369336"/>
              <a:gd name="connsiteX4" fmla="*/ 0 w 3913088"/>
              <a:gd name="connsiteY4" fmla="*/ 0 h 36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3088" h="369336">
                <a:moveTo>
                  <a:pt x="0" y="0"/>
                </a:moveTo>
                <a:lnTo>
                  <a:pt x="3913088" y="0"/>
                </a:lnTo>
                <a:lnTo>
                  <a:pt x="3913088" y="369336"/>
                </a:lnTo>
                <a:lnTo>
                  <a:pt x="0" y="3693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161" tIns="48260" rIns="48260" bIns="48260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Aft>
                <a:spcPct val="35000"/>
              </a:spcAft>
            </a:pPr>
            <a:r>
              <a:rPr lang="ru-RU" sz="1900" b="1" dirty="0" smtClean="0">
                <a:solidFill>
                  <a:srgbClr val="00B0F0"/>
                </a:solidFill>
              </a:rPr>
              <a:t>Инфраструктурные решения</a:t>
            </a:r>
            <a:endParaRPr lang="ru-RU" sz="1900" b="1" dirty="0">
              <a:solidFill>
                <a:srgbClr val="00B0F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 rot="20051688">
            <a:off x="4283147" y="3387167"/>
            <a:ext cx="461670" cy="46167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Полилиния 35"/>
          <p:cNvSpPr/>
          <p:nvPr/>
        </p:nvSpPr>
        <p:spPr>
          <a:xfrm>
            <a:off x="2854449" y="837721"/>
            <a:ext cx="4247556" cy="369336"/>
          </a:xfrm>
          <a:custGeom>
            <a:avLst/>
            <a:gdLst>
              <a:gd name="connsiteX0" fmla="*/ 0 w 4247556"/>
              <a:gd name="connsiteY0" fmla="*/ 0 h 369336"/>
              <a:gd name="connsiteX1" fmla="*/ 4247556 w 4247556"/>
              <a:gd name="connsiteY1" fmla="*/ 0 h 369336"/>
              <a:gd name="connsiteX2" fmla="*/ 4247556 w 4247556"/>
              <a:gd name="connsiteY2" fmla="*/ 369336 h 369336"/>
              <a:gd name="connsiteX3" fmla="*/ 0 w 4247556"/>
              <a:gd name="connsiteY3" fmla="*/ 369336 h 369336"/>
              <a:gd name="connsiteX4" fmla="*/ 0 w 4247556"/>
              <a:gd name="connsiteY4" fmla="*/ 0 h 36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7556" h="369336">
                <a:moveTo>
                  <a:pt x="0" y="0"/>
                </a:moveTo>
                <a:lnTo>
                  <a:pt x="4247556" y="0"/>
                </a:lnTo>
                <a:lnTo>
                  <a:pt x="4247556" y="369336"/>
                </a:lnTo>
                <a:lnTo>
                  <a:pt x="0" y="3693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161" tIns="48260" rIns="48260" bIns="48260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Aft>
                <a:spcPct val="35000"/>
              </a:spcAft>
            </a:pPr>
            <a:r>
              <a:rPr lang="ru-RU" sz="1900" b="1" dirty="0">
                <a:solidFill>
                  <a:srgbClr val="00B0F0"/>
                </a:solidFill>
              </a:rPr>
              <a:t>Облачные сервисы</a:t>
            </a:r>
          </a:p>
        </p:txBody>
      </p:sp>
      <p:sp>
        <p:nvSpPr>
          <p:cNvPr id="37" name="Овал 36"/>
          <p:cNvSpPr/>
          <p:nvPr/>
        </p:nvSpPr>
        <p:spPr>
          <a:xfrm rot="20051688">
            <a:off x="4250235" y="4022340"/>
            <a:ext cx="461670" cy="46167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TextBox 49"/>
          <p:cNvSpPr txBox="1"/>
          <p:nvPr/>
        </p:nvSpPr>
        <p:spPr>
          <a:xfrm>
            <a:off x="152400" y="2919738"/>
            <a:ext cx="2174444" cy="2089982"/>
          </a:xfrm>
          <a:prstGeom prst="ellips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rIns="36000" rtlCol="0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ФОРС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- 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создание, внедрение и сопровождение инновационных решений</a:t>
            </a:r>
            <a:endParaRPr lang="ru-RU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" name="Заголовок 1"/>
          <p:cNvSpPr>
            <a:spLocks noGrp="1"/>
          </p:cNvSpPr>
          <p:nvPr>
            <p:ph type="title"/>
          </p:nvPr>
        </p:nvSpPr>
        <p:spPr>
          <a:xfrm>
            <a:off x="708210" y="173019"/>
            <a:ext cx="7772400" cy="685800"/>
          </a:xfrm>
        </p:spPr>
        <p:txBody>
          <a:bodyPr/>
          <a:lstStyle/>
          <a:p>
            <a:pPr algn="l"/>
            <a:r>
              <a:rPr lang="ru-RU" dirty="0"/>
              <a:t>ФОРС </a:t>
            </a:r>
            <a:r>
              <a:rPr lang="ru-RU" dirty="0" smtClean="0"/>
              <a:t>сегодня</a:t>
            </a:r>
            <a:endParaRPr lang="ru-RU" dirty="0"/>
          </a:p>
        </p:txBody>
      </p:sp>
      <p:pic>
        <p:nvPicPr>
          <p:cNvPr id="46" name="Picture 2" descr="C:\Users\olgal\AppData\Local\Microsoft\Windows\Temporary Internet Files\Content.Outlook\HRUA8XU8\i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85" y="2225257"/>
            <a:ext cx="366280" cy="35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C:\Users\olgal\AppData\Local\Microsoft\Windows\Temporary Internet Files\Content.Outlook\HRUA8XU8\i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099" y="2812548"/>
            <a:ext cx="483014" cy="4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538" y="1212164"/>
            <a:ext cx="451128" cy="461670"/>
          </a:xfrm>
          <a:prstGeom prst="rect">
            <a:avLst/>
          </a:prstGeom>
        </p:spPr>
      </p:pic>
      <p:pic>
        <p:nvPicPr>
          <p:cNvPr id="49" name="Picture 10" descr="C:\Users\olgal\AppData\Local\Microsoft\Windows\Temporary Internet Files\Content.Outlook\HRUA8XU8\i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69" y="1625452"/>
            <a:ext cx="414623" cy="40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OLGA\roliki\подложки-картинки\пиктограммы\t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83" y="3446101"/>
            <a:ext cx="342823" cy="34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OLGA\roliki\подложки-картинки\пиктограммы\i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872" y="4063640"/>
            <a:ext cx="386805" cy="37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lgal\AppData\Local\Microsoft\Windows\Temporary Internet Files\Content.Outlook\HRUA8XU8\9-5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125" y="964237"/>
            <a:ext cx="404863" cy="32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90454" y="4658232"/>
            <a:ext cx="2948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4455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smtClean="0">
                <a:solidFill>
                  <a:srgbClr val="00B0F0"/>
                </a:solidFill>
                <a:latin typeface="+mn-lt"/>
              </a:rPr>
              <a:t>Более 500 специалистов</a:t>
            </a:r>
            <a:endParaRPr lang="ru-RU" sz="2000" b="1" dirty="0">
              <a:solidFill>
                <a:srgbClr val="00B0F0"/>
              </a:solidFill>
              <a:latin typeface="+mn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154391" y="4608952"/>
            <a:ext cx="461670" cy="461670"/>
            <a:chOff x="4171809" y="4713460"/>
            <a:chExt cx="461670" cy="461670"/>
          </a:xfrm>
        </p:grpSpPr>
        <p:sp>
          <p:nvSpPr>
            <p:cNvPr id="44" name="Овал 43"/>
            <p:cNvSpPr/>
            <p:nvPr/>
          </p:nvSpPr>
          <p:spPr>
            <a:xfrm rot="20051688">
              <a:off x="4171809" y="4713460"/>
              <a:ext cx="461670" cy="46167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" name="Группа 2"/>
            <p:cNvGrpSpPr/>
            <p:nvPr/>
          </p:nvGrpSpPr>
          <p:grpSpPr>
            <a:xfrm>
              <a:off x="4257733" y="4760438"/>
              <a:ext cx="278850" cy="328210"/>
              <a:chOff x="8394358" y="3090114"/>
              <a:chExt cx="359495" cy="419968"/>
            </a:xfrm>
          </p:grpSpPr>
          <p:sp>
            <p:nvSpPr>
              <p:cNvPr id="39" name="object 73"/>
              <p:cNvSpPr/>
              <p:nvPr/>
            </p:nvSpPr>
            <p:spPr>
              <a:xfrm>
                <a:off x="8394358" y="3326567"/>
                <a:ext cx="225425" cy="183515"/>
              </a:xfrm>
              <a:custGeom>
                <a:avLst/>
                <a:gdLst/>
                <a:ahLst/>
                <a:cxnLst/>
                <a:rect l="l" t="t" r="r" b="b"/>
                <a:pathLst>
                  <a:path w="225425" h="183515">
                    <a:moveTo>
                      <a:pt x="110824" y="0"/>
                    </a:moveTo>
                    <a:lnTo>
                      <a:pt x="73992" y="10082"/>
                    </a:lnTo>
                    <a:lnTo>
                      <a:pt x="27133" y="32731"/>
                    </a:lnTo>
                    <a:lnTo>
                      <a:pt x="3199" y="67812"/>
                    </a:lnTo>
                    <a:lnTo>
                      <a:pt x="0" y="90871"/>
                    </a:lnTo>
                    <a:lnTo>
                      <a:pt x="65" y="175585"/>
                    </a:lnTo>
                    <a:lnTo>
                      <a:pt x="982" y="179455"/>
                    </a:lnTo>
                    <a:lnTo>
                      <a:pt x="1435" y="182985"/>
                    </a:lnTo>
                    <a:lnTo>
                      <a:pt x="22883" y="182985"/>
                    </a:lnTo>
                    <a:lnTo>
                      <a:pt x="22955" y="93258"/>
                    </a:lnTo>
                    <a:lnTo>
                      <a:pt x="23317" y="86593"/>
                    </a:lnTo>
                    <a:lnTo>
                      <a:pt x="49121" y="44932"/>
                    </a:lnTo>
                    <a:lnTo>
                      <a:pt x="89265" y="29616"/>
                    </a:lnTo>
                    <a:lnTo>
                      <a:pt x="114702" y="29616"/>
                    </a:lnTo>
                    <a:lnTo>
                      <a:pt x="115604" y="26704"/>
                    </a:lnTo>
                    <a:lnTo>
                      <a:pt x="118353" y="17127"/>
                    </a:lnTo>
                    <a:lnTo>
                      <a:pt x="119272" y="8239"/>
                    </a:lnTo>
                    <a:lnTo>
                      <a:pt x="116658" y="2424"/>
                    </a:lnTo>
                    <a:lnTo>
                      <a:pt x="110824" y="0"/>
                    </a:lnTo>
                    <a:close/>
                  </a:path>
                  <a:path w="225425" h="183515">
                    <a:moveTo>
                      <a:pt x="147402" y="77338"/>
                    </a:moveTo>
                    <a:lnTo>
                      <a:pt x="121481" y="77338"/>
                    </a:lnTo>
                    <a:lnTo>
                      <a:pt x="125515" y="85154"/>
                    </a:lnTo>
                    <a:lnTo>
                      <a:pt x="129096" y="91926"/>
                    </a:lnTo>
                    <a:lnTo>
                      <a:pt x="150536" y="134626"/>
                    </a:lnTo>
                    <a:lnTo>
                      <a:pt x="159580" y="152525"/>
                    </a:lnTo>
                    <a:lnTo>
                      <a:pt x="168776" y="170345"/>
                    </a:lnTo>
                    <a:lnTo>
                      <a:pt x="173824" y="176588"/>
                    </a:lnTo>
                    <a:lnTo>
                      <a:pt x="179703" y="178704"/>
                    </a:lnTo>
                    <a:lnTo>
                      <a:pt x="185603" y="176734"/>
                    </a:lnTo>
                    <a:lnTo>
                      <a:pt x="205953" y="142388"/>
                    </a:lnTo>
                    <a:lnTo>
                      <a:pt x="179645" y="142388"/>
                    </a:lnTo>
                    <a:lnTo>
                      <a:pt x="147402" y="77338"/>
                    </a:lnTo>
                    <a:close/>
                  </a:path>
                  <a:path w="225425" h="183515">
                    <a:moveTo>
                      <a:pt x="212792" y="85041"/>
                    </a:moveTo>
                    <a:lnTo>
                      <a:pt x="209864" y="88182"/>
                    </a:lnTo>
                    <a:lnTo>
                      <a:pt x="206107" y="90871"/>
                    </a:lnTo>
                    <a:lnTo>
                      <a:pt x="204147" y="94527"/>
                    </a:lnTo>
                    <a:lnTo>
                      <a:pt x="198196" y="105813"/>
                    </a:lnTo>
                    <a:lnTo>
                      <a:pt x="192259" y="117416"/>
                    </a:lnTo>
                    <a:lnTo>
                      <a:pt x="179645" y="142388"/>
                    </a:lnTo>
                    <a:lnTo>
                      <a:pt x="205953" y="142388"/>
                    </a:lnTo>
                    <a:lnTo>
                      <a:pt x="209462" y="135163"/>
                    </a:lnTo>
                    <a:lnTo>
                      <a:pt x="213563" y="125801"/>
                    </a:lnTo>
                    <a:lnTo>
                      <a:pt x="217392" y="116309"/>
                    </a:lnTo>
                    <a:lnTo>
                      <a:pt x="221101" y="106761"/>
                    </a:lnTo>
                    <a:lnTo>
                      <a:pt x="224842" y="97229"/>
                    </a:lnTo>
                    <a:lnTo>
                      <a:pt x="212792" y="85041"/>
                    </a:lnTo>
                    <a:close/>
                  </a:path>
                  <a:path w="225425" h="183515">
                    <a:moveTo>
                      <a:pt x="114702" y="29616"/>
                    </a:moveTo>
                    <a:lnTo>
                      <a:pt x="89265" y="29616"/>
                    </a:lnTo>
                    <a:lnTo>
                      <a:pt x="88410" y="34378"/>
                    </a:lnTo>
                    <a:lnTo>
                      <a:pt x="88222" y="37419"/>
                    </a:lnTo>
                    <a:lnTo>
                      <a:pt x="87304" y="40209"/>
                    </a:lnTo>
                    <a:lnTo>
                      <a:pt x="84259" y="48980"/>
                    </a:lnTo>
                    <a:lnTo>
                      <a:pt x="81113" y="57723"/>
                    </a:lnTo>
                    <a:lnTo>
                      <a:pt x="78169" y="66510"/>
                    </a:lnTo>
                    <a:lnTo>
                      <a:pt x="75732" y="75416"/>
                    </a:lnTo>
                    <a:lnTo>
                      <a:pt x="74438" y="80982"/>
                    </a:lnTo>
                    <a:lnTo>
                      <a:pt x="75468" y="88886"/>
                    </a:lnTo>
                    <a:lnTo>
                      <a:pt x="80720" y="95332"/>
                    </a:lnTo>
                    <a:lnTo>
                      <a:pt x="89868" y="93258"/>
                    </a:lnTo>
                    <a:lnTo>
                      <a:pt x="95054" y="91122"/>
                    </a:lnTo>
                    <a:lnTo>
                      <a:pt x="101524" y="88177"/>
                    </a:lnTo>
                    <a:lnTo>
                      <a:pt x="108029" y="84764"/>
                    </a:lnTo>
                    <a:lnTo>
                      <a:pt x="121481" y="77338"/>
                    </a:lnTo>
                    <a:lnTo>
                      <a:pt x="147402" y="77338"/>
                    </a:lnTo>
                    <a:lnTo>
                      <a:pt x="141573" y="65578"/>
                    </a:lnTo>
                    <a:lnTo>
                      <a:pt x="152837" y="58642"/>
                    </a:lnTo>
                    <a:lnTo>
                      <a:pt x="105536" y="58642"/>
                    </a:lnTo>
                    <a:lnTo>
                      <a:pt x="112696" y="36091"/>
                    </a:lnTo>
                    <a:lnTo>
                      <a:pt x="114702" y="29616"/>
                    </a:lnTo>
                    <a:close/>
                  </a:path>
                  <a:path w="225425" h="183515">
                    <a:moveTo>
                      <a:pt x="151320" y="35092"/>
                    </a:moveTo>
                    <a:lnTo>
                      <a:pt x="145622" y="36758"/>
                    </a:lnTo>
                    <a:lnTo>
                      <a:pt x="139826" y="39819"/>
                    </a:lnTo>
                    <a:lnTo>
                      <a:pt x="132159" y="44172"/>
                    </a:lnTo>
                    <a:lnTo>
                      <a:pt x="105536" y="58642"/>
                    </a:lnTo>
                    <a:lnTo>
                      <a:pt x="152837" y="58642"/>
                    </a:lnTo>
                    <a:lnTo>
                      <a:pt x="156066" y="56643"/>
                    </a:lnTo>
                    <a:lnTo>
                      <a:pt x="160661" y="52736"/>
                    </a:lnTo>
                    <a:lnTo>
                      <a:pt x="162883" y="47745"/>
                    </a:lnTo>
                    <a:lnTo>
                      <a:pt x="161174" y="41126"/>
                    </a:lnTo>
                    <a:lnTo>
                      <a:pt x="156609" y="36116"/>
                    </a:lnTo>
                    <a:lnTo>
                      <a:pt x="151320" y="35092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ea typeface="Stem Text" panose="020B0503020203020204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41" name="object 74"/>
              <p:cNvSpPr/>
              <p:nvPr/>
            </p:nvSpPr>
            <p:spPr>
              <a:xfrm>
                <a:off x="8443228" y="3090114"/>
                <a:ext cx="260985" cy="210185"/>
              </a:xfrm>
              <a:custGeom>
                <a:avLst/>
                <a:gdLst/>
                <a:ahLst/>
                <a:cxnLst/>
                <a:rect l="l" t="t" r="r" b="b"/>
                <a:pathLst>
                  <a:path w="260984" h="210184">
                    <a:moveTo>
                      <a:pt x="135275" y="0"/>
                    </a:moveTo>
                    <a:lnTo>
                      <a:pt x="65601" y="13022"/>
                    </a:lnTo>
                    <a:lnTo>
                      <a:pt x="23495" y="41210"/>
                    </a:lnTo>
                    <a:lnTo>
                      <a:pt x="1783" y="86464"/>
                    </a:lnTo>
                    <a:lnTo>
                      <a:pt x="0" y="116901"/>
                    </a:lnTo>
                    <a:lnTo>
                      <a:pt x="4726" y="146334"/>
                    </a:lnTo>
                    <a:lnTo>
                      <a:pt x="13156" y="175563"/>
                    </a:lnTo>
                    <a:lnTo>
                      <a:pt x="22135" y="204312"/>
                    </a:lnTo>
                    <a:lnTo>
                      <a:pt x="22829" y="206737"/>
                    </a:lnTo>
                    <a:lnTo>
                      <a:pt x="31260" y="209929"/>
                    </a:lnTo>
                    <a:lnTo>
                      <a:pt x="38083" y="207604"/>
                    </a:lnTo>
                    <a:lnTo>
                      <a:pt x="41903" y="200806"/>
                    </a:lnTo>
                    <a:lnTo>
                      <a:pt x="41488" y="196911"/>
                    </a:lnTo>
                    <a:lnTo>
                      <a:pt x="40254" y="189748"/>
                    </a:lnTo>
                    <a:lnTo>
                      <a:pt x="38408" y="182653"/>
                    </a:lnTo>
                    <a:lnTo>
                      <a:pt x="36447" y="175563"/>
                    </a:lnTo>
                    <a:lnTo>
                      <a:pt x="34866" y="168414"/>
                    </a:lnTo>
                    <a:lnTo>
                      <a:pt x="31698" y="150587"/>
                    </a:lnTo>
                    <a:lnTo>
                      <a:pt x="28563" y="132738"/>
                    </a:lnTo>
                    <a:lnTo>
                      <a:pt x="25973" y="114857"/>
                    </a:lnTo>
                    <a:lnTo>
                      <a:pt x="24437" y="96931"/>
                    </a:lnTo>
                    <a:lnTo>
                      <a:pt x="25755" y="82710"/>
                    </a:lnTo>
                    <a:lnTo>
                      <a:pt x="50058" y="48267"/>
                    </a:lnTo>
                    <a:lnTo>
                      <a:pt x="108036" y="24503"/>
                    </a:lnTo>
                    <a:lnTo>
                      <a:pt x="138872" y="23685"/>
                    </a:lnTo>
                    <a:lnTo>
                      <a:pt x="214600" y="23685"/>
                    </a:lnTo>
                    <a:lnTo>
                      <a:pt x="203716" y="16728"/>
                    </a:lnTo>
                    <a:lnTo>
                      <a:pt x="169669" y="4666"/>
                    </a:lnTo>
                    <a:lnTo>
                      <a:pt x="135275" y="0"/>
                    </a:lnTo>
                    <a:close/>
                  </a:path>
                  <a:path w="260984" h="210184">
                    <a:moveTo>
                      <a:pt x="214600" y="23685"/>
                    </a:moveTo>
                    <a:lnTo>
                      <a:pt x="138872" y="23685"/>
                    </a:lnTo>
                    <a:lnTo>
                      <a:pt x="170783" y="28653"/>
                    </a:lnTo>
                    <a:lnTo>
                      <a:pt x="202358" y="41499"/>
                    </a:lnTo>
                    <a:lnTo>
                      <a:pt x="224585" y="62628"/>
                    </a:lnTo>
                    <a:lnTo>
                      <a:pt x="236226" y="90722"/>
                    </a:lnTo>
                    <a:lnTo>
                      <a:pt x="236046" y="124461"/>
                    </a:lnTo>
                    <a:lnTo>
                      <a:pt x="232421" y="141826"/>
                    </a:lnTo>
                    <a:lnTo>
                      <a:pt x="228189" y="159081"/>
                    </a:lnTo>
                    <a:lnTo>
                      <a:pt x="223868" y="176321"/>
                    </a:lnTo>
                    <a:lnTo>
                      <a:pt x="219975" y="193644"/>
                    </a:lnTo>
                    <a:lnTo>
                      <a:pt x="219045" y="198256"/>
                    </a:lnTo>
                    <a:lnTo>
                      <a:pt x="223430" y="203948"/>
                    </a:lnTo>
                    <a:lnTo>
                      <a:pt x="225353" y="209137"/>
                    </a:lnTo>
                    <a:lnTo>
                      <a:pt x="230592" y="206222"/>
                    </a:lnTo>
                    <a:lnTo>
                      <a:pt x="239388" y="204312"/>
                    </a:lnTo>
                    <a:lnTo>
                      <a:pt x="240519" y="200254"/>
                    </a:lnTo>
                    <a:lnTo>
                      <a:pt x="246629" y="177387"/>
                    </a:lnTo>
                    <a:lnTo>
                      <a:pt x="252072" y="155607"/>
                    </a:lnTo>
                    <a:lnTo>
                      <a:pt x="260535" y="120290"/>
                    </a:lnTo>
                    <a:lnTo>
                      <a:pt x="256815" y="83253"/>
                    </a:lnTo>
                    <a:lnTo>
                      <a:pt x="246124" y="54350"/>
                    </a:lnTo>
                    <a:lnTo>
                      <a:pt x="228434" y="32526"/>
                    </a:lnTo>
                    <a:lnTo>
                      <a:pt x="214600" y="23685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ea typeface="Stem Text" panose="020B0503020203020204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42" name="object 75"/>
              <p:cNvSpPr/>
              <p:nvPr/>
            </p:nvSpPr>
            <p:spPr>
              <a:xfrm>
                <a:off x="8484303" y="3145203"/>
                <a:ext cx="175895" cy="184150"/>
              </a:xfrm>
              <a:custGeom>
                <a:avLst/>
                <a:gdLst/>
                <a:ahLst/>
                <a:cxnLst/>
                <a:rect l="l" t="t" r="r" b="b"/>
                <a:pathLst>
                  <a:path w="175894" h="184150">
                    <a:moveTo>
                      <a:pt x="14449" y="58477"/>
                    </a:moveTo>
                    <a:lnTo>
                      <a:pt x="351" y="60362"/>
                    </a:lnTo>
                    <a:lnTo>
                      <a:pt x="0" y="66180"/>
                    </a:lnTo>
                    <a:lnTo>
                      <a:pt x="6244" y="80906"/>
                    </a:lnTo>
                    <a:lnTo>
                      <a:pt x="10077" y="88043"/>
                    </a:lnTo>
                    <a:lnTo>
                      <a:pt x="11509" y="95607"/>
                    </a:lnTo>
                    <a:lnTo>
                      <a:pt x="26015" y="138485"/>
                    </a:lnTo>
                    <a:lnTo>
                      <a:pt x="55826" y="172468"/>
                    </a:lnTo>
                    <a:lnTo>
                      <a:pt x="89507" y="183611"/>
                    </a:lnTo>
                    <a:lnTo>
                      <a:pt x="106867" y="180721"/>
                    </a:lnTo>
                    <a:lnTo>
                      <a:pt x="123338" y="172279"/>
                    </a:lnTo>
                    <a:lnTo>
                      <a:pt x="135539" y="161052"/>
                    </a:lnTo>
                    <a:lnTo>
                      <a:pt x="88024" y="161052"/>
                    </a:lnTo>
                    <a:lnTo>
                      <a:pt x="77809" y="158569"/>
                    </a:lnTo>
                    <a:lnTo>
                      <a:pt x="42484" y="119818"/>
                    </a:lnTo>
                    <a:lnTo>
                      <a:pt x="32895" y="78531"/>
                    </a:lnTo>
                    <a:lnTo>
                      <a:pt x="53376" y="74594"/>
                    </a:lnTo>
                    <a:lnTo>
                      <a:pt x="72580" y="68470"/>
                    </a:lnTo>
                    <a:lnTo>
                      <a:pt x="89934" y="59052"/>
                    </a:lnTo>
                    <a:lnTo>
                      <a:pt x="19149" y="58980"/>
                    </a:lnTo>
                    <a:lnTo>
                      <a:pt x="14449" y="58477"/>
                    </a:lnTo>
                    <a:close/>
                  </a:path>
                  <a:path w="175894" h="184150">
                    <a:moveTo>
                      <a:pt x="136553" y="45234"/>
                    </a:moveTo>
                    <a:lnTo>
                      <a:pt x="104868" y="45234"/>
                    </a:lnTo>
                    <a:lnTo>
                      <a:pt x="122746" y="57807"/>
                    </a:lnTo>
                    <a:lnTo>
                      <a:pt x="131264" y="63905"/>
                    </a:lnTo>
                    <a:lnTo>
                      <a:pt x="139560" y="70087"/>
                    </a:lnTo>
                    <a:lnTo>
                      <a:pt x="142362" y="72223"/>
                    </a:lnTo>
                    <a:lnTo>
                      <a:pt x="145289" y="76370"/>
                    </a:lnTo>
                    <a:lnTo>
                      <a:pt x="145297" y="79649"/>
                    </a:lnTo>
                    <a:lnTo>
                      <a:pt x="143184" y="101588"/>
                    </a:lnTo>
                    <a:lnTo>
                      <a:pt x="125083" y="138916"/>
                    </a:lnTo>
                    <a:lnTo>
                      <a:pt x="88024" y="161052"/>
                    </a:lnTo>
                    <a:lnTo>
                      <a:pt x="135539" y="161052"/>
                    </a:lnTo>
                    <a:lnTo>
                      <a:pt x="162213" y="115349"/>
                    </a:lnTo>
                    <a:lnTo>
                      <a:pt x="168974" y="85643"/>
                    </a:lnTo>
                    <a:lnTo>
                      <a:pt x="173573" y="79649"/>
                    </a:lnTo>
                    <a:lnTo>
                      <a:pt x="175395" y="68818"/>
                    </a:lnTo>
                    <a:lnTo>
                      <a:pt x="173963" y="62423"/>
                    </a:lnTo>
                    <a:lnTo>
                      <a:pt x="167889" y="57145"/>
                    </a:lnTo>
                    <a:lnTo>
                      <a:pt x="161322" y="57145"/>
                    </a:lnTo>
                    <a:lnTo>
                      <a:pt x="156397" y="55663"/>
                    </a:lnTo>
                    <a:lnTo>
                      <a:pt x="140799" y="48997"/>
                    </a:lnTo>
                    <a:lnTo>
                      <a:pt x="136553" y="45234"/>
                    </a:lnTo>
                    <a:close/>
                  </a:path>
                  <a:path w="175894" h="184150">
                    <a:moveTo>
                      <a:pt x="111251" y="0"/>
                    </a:moveTo>
                    <a:lnTo>
                      <a:pt x="104239" y="3116"/>
                    </a:lnTo>
                    <a:lnTo>
                      <a:pt x="103410" y="6144"/>
                    </a:lnTo>
                    <a:lnTo>
                      <a:pt x="91327" y="31325"/>
                    </a:lnTo>
                    <a:lnTo>
                      <a:pt x="72951" y="46834"/>
                    </a:lnTo>
                    <a:lnTo>
                      <a:pt x="49898" y="55207"/>
                    </a:lnTo>
                    <a:lnTo>
                      <a:pt x="23785" y="58980"/>
                    </a:lnTo>
                    <a:lnTo>
                      <a:pt x="90012" y="58980"/>
                    </a:lnTo>
                    <a:lnTo>
                      <a:pt x="104868" y="45234"/>
                    </a:lnTo>
                    <a:lnTo>
                      <a:pt x="136553" y="45234"/>
                    </a:lnTo>
                    <a:lnTo>
                      <a:pt x="130208" y="39611"/>
                    </a:lnTo>
                    <a:lnTo>
                      <a:pt x="124051" y="26907"/>
                    </a:lnTo>
                    <a:lnTo>
                      <a:pt x="121755" y="10290"/>
                    </a:lnTo>
                    <a:lnTo>
                      <a:pt x="121642" y="6672"/>
                    </a:lnTo>
                    <a:lnTo>
                      <a:pt x="117671" y="402"/>
                    </a:lnTo>
                    <a:lnTo>
                      <a:pt x="111251" y="0"/>
                    </a:lnTo>
                    <a:close/>
                  </a:path>
                  <a:path w="175894" h="184150">
                    <a:moveTo>
                      <a:pt x="167542" y="56844"/>
                    </a:moveTo>
                    <a:lnTo>
                      <a:pt x="161322" y="57145"/>
                    </a:lnTo>
                    <a:lnTo>
                      <a:pt x="167889" y="57145"/>
                    </a:lnTo>
                    <a:lnTo>
                      <a:pt x="167542" y="56844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ea typeface="Stem Text" panose="020B0503020203020204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43" name="object 76"/>
              <p:cNvSpPr/>
              <p:nvPr/>
            </p:nvSpPr>
            <p:spPr>
              <a:xfrm>
                <a:off x="8592563" y="3326693"/>
                <a:ext cx="161290" cy="182880"/>
              </a:xfrm>
              <a:custGeom>
                <a:avLst/>
                <a:gdLst/>
                <a:ahLst/>
                <a:cxnLst/>
                <a:rect l="l" t="t" r="r" b="b"/>
                <a:pathLst>
                  <a:path w="161290" h="182879">
                    <a:moveTo>
                      <a:pt x="129921" y="30043"/>
                    </a:moveTo>
                    <a:lnTo>
                      <a:pt x="71520" y="30043"/>
                    </a:lnTo>
                    <a:lnTo>
                      <a:pt x="100653" y="39319"/>
                    </a:lnTo>
                    <a:lnTo>
                      <a:pt x="123037" y="54263"/>
                    </a:lnTo>
                    <a:lnTo>
                      <a:pt x="136618" y="76918"/>
                    </a:lnTo>
                    <a:lnTo>
                      <a:pt x="139346" y="109328"/>
                    </a:lnTo>
                    <a:lnTo>
                      <a:pt x="138370" y="127685"/>
                    </a:lnTo>
                    <a:lnTo>
                      <a:pt x="138342" y="146101"/>
                    </a:lnTo>
                    <a:lnTo>
                      <a:pt x="138722" y="164501"/>
                    </a:lnTo>
                    <a:lnTo>
                      <a:pt x="138969" y="182809"/>
                    </a:lnTo>
                    <a:lnTo>
                      <a:pt x="160732" y="182809"/>
                    </a:lnTo>
                    <a:lnTo>
                      <a:pt x="160641" y="159489"/>
                    </a:lnTo>
                    <a:lnTo>
                      <a:pt x="160562" y="146101"/>
                    </a:lnTo>
                    <a:lnTo>
                      <a:pt x="160603" y="109328"/>
                    </a:lnTo>
                    <a:lnTo>
                      <a:pt x="160812" y="97102"/>
                    </a:lnTo>
                    <a:lnTo>
                      <a:pt x="160814" y="89915"/>
                    </a:lnTo>
                    <a:lnTo>
                      <a:pt x="158111" y="67167"/>
                    </a:lnTo>
                    <a:lnTo>
                      <a:pt x="148841" y="47918"/>
                    </a:lnTo>
                    <a:lnTo>
                      <a:pt x="134022" y="32563"/>
                    </a:lnTo>
                    <a:lnTo>
                      <a:pt x="129921" y="30043"/>
                    </a:lnTo>
                    <a:close/>
                  </a:path>
                  <a:path w="161290" h="182879">
                    <a:moveTo>
                      <a:pt x="11786" y="35621"/>
                    </a:moveTo>
                    <a:lnTo>
                      <a:pt x="5377" y="39466"/>
                    </a:lnTo>
                    <a:lnTo>
                      <a:pt x="0" y="40786"/>
                    </a:lnTo>
                    <a:lnTo>
                      <a:pt x="1796" y="45988"/>
                    </a:lnTo>
                    <a:lnTo>
                      <a:pt x="2570" y="51941"/>
                    </a:lnTo>
                    <a:lnTo>
                      <a:pt x="8468" y="60023"/>
                    </a:lnTo>
                    <a:lnTo>
                      <a:pt x="13821" y="62008"/>
                    </a:lnTo>
                    <a:lnTo>
                      <a:pt x="17603" y="64509"/>
                    </a:lnTo>
                    <a:lnTo>
                      <a:pt x="14588" y="84914"/>
                    </a:lnTo>
                    <a:lnTo>
                      <a:pt x="26637" y="97102"/>
                    </a:lnTo>
                    <a:lnTo>
                      <a:pt x="41565" y="78054"/>
                    </a:lnTo>
                    <a:lnTo>
                      <a:pt x="87170" y="78054"/>
                    </a:lnTo>
                    <a:lnTo>
                      <a:pt x="86887" y="75968"/>
                    </a:lnTo>
                    <a:lnTo>
                      <a:pt x="84110" y="70213"/>
                    </a:lnTo>
                    <a:lnTo>
                      <a:pt x="80322" y="58125"/>
                    </a:lnTo>
                    <a:lnTo>
                      <a:pt x="55550" y="58125"/>
                    </a:lnTo>
                    <a:lnTo>
                      <a:pt x="44323" y="51931"/>
                    </a:lnTo>
                    <a:lnTo>
                      <a:pt x="34345" y="46363"/>
                    </a:lnTo>
                    <a:lnTo>
                      <a:pt x="25043" y="41461"/>
                    </a:lnTo>
                    <a:lnTo>
                      <a:pt x="15919" y="37305"/>
                    </a:lnTo>
                    <a:lnTo>
                      <a:pt x="11786" y="35621"/>
                    </a:lnTo>
                    <a:close/>
                  </a:path>
                  <a:path w="161290" h="182879">
                    <a:moveTo>
                      <a:pt x="87170" y="78054"/>
                    </a:moveTo>
                    <a:lnTo>
                      <a:pt x="41565" y="78054"/>
                    </a:lnTo>
                    <a:lnTo>
                      <a:pt x="48823" y="81987"/>
                    </a:lnTo>
                    <a:lnTo>
                      <a:pt x="56118" y="85968"/>
                    </a:lnTo>
                    <a:lnTo>
                      <a:pt x="63549" y="89915"/>
                    </a:lnTo>
                    <a:lnTo>
                      <a:pt x="71105" y="93685"/>
                    </a:lnTo>
                    <a:lnTo>
                      <a:pt x="77911" y="95232"/>
                    </a:lnTo>
                    <a:lnTo>
                      <a:pt x="83494" y="93424"/>
                    </a:lnTo>
                    <a:lnTo>
                      <a:pt x="87033" y="88822"/>
                    </a:lnTo>
                    <a:lnTo>
                      <a:pt x="87702" y="81971"/>
                    </a:lnTo>
                    <a:lnTo>
                      <a:pt x="87170" y="78054"/>
                    </a:lnTo>
                    <a:close/>
                  </a:path>
                  <a:path w="161290" h="182879">
                    <a:moveTo>
                      <a:pt x="54821" y="0"/>
                    </a:moveTo>
                    <a:lnTo>
                      <a:pt x="47772" y="1181"/>
                    </a:lnTo>
                    <a:lnTo>
                      <a:pt x="41942" y="6383"/>
                    </a:lnTo>
                    <a:lnTo>
                      <a:pt x="42143" y="13444"/>
                    </a:lnTo>
                    <a:lnTo>
                      <a:pt x="43261" y="17842"/>
                    </a:lnTo>
                    <a:lnTo>
                      <a:pt x="45815" y="27142"/>
                    </a:lnTo>
                    <a:lnTo>
                      <a:pt x="48741" y="36707"/>
                    </a:lnTo>
                    <a:lnTo>
                      <a:pt x="55550" y="58125"/>
                    </a:lnTo>
                    <a:lnTo>
                      <a:pt x="80322" y="58125"/>
                    </a:lnTo>
                    <a:lnTo>
                      <a:pt x="71520" y="30043"/>
                    </a:lnTo>
                    <a:lnTo>
                      <a:pt x="129921" y="30043"/>
                    </a:lnTo>
                    <a:lnTo>
                      <a:pt x="114568" y="20606"/>
                    </a:lnTo>
                    <a:lnTo>
                      <a:pt x="101192" y="14810"/>
                    </a:lnTo>
                    <a:lnTo>
                      <a:pt x="87379" y="9905"/>
                    </a:lnTo>
                    <a:lnTo>
                      <a:pt x="73332" y="5536"/>
                    </a:lnTo>
                    <a:lnTo>
                      <a:pt x="54821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ea typeface="Stem Text" panose="020B0503020203020204" pitchFamily="34" charset="-52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12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1843470" y="3708303"/>
            <a:ext cx="995082" cy="7455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2353" y="959093"/>
            <a:ext cx="7773290" cy="2066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31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Бизнес-вызовы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8518" y="933682"/>
            <a:ext cx="7963549" cy="212462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Бесперебойность работы		Скорость внедрения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Рентабельность			Необходимость инвестиций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Удобство для клиента		Информационная безопасность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Клиентоориентированность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Требования регулятора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Гибкость				Стандартизация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Isosceles Triangle 35"/>
          <p:cNvSpPr/>
          <p:nvPr/>
        </p:nvSpPr>
        <p:spPr>
          <a:xfrm rot="5400000">
            <a:off x="3955769" y="1072630"/>
            <a:ext cx="235175" cy="174615"/>
          </a:xfrm>
          <a:prstGeom prst="triangle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26" name="Isosceles Triangle 35"/>
          <p:cNvSpPr/>
          <p:nvPr/>
        </p:nvSpPr>
        <p:spPr>
          <a:xfrm rot="5400000">
            <a:off x="3955769" y="1466937"/>
            <a:ext cx="235175" cy="174615"/>
          </a:xfrm>
          <a:prstGeom prst="triangle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27" name="Isosceles Triangle 35"/>
          <p:cNvSpPr/>
          <p:nvPr/>
        </p:nvSpPr>
        <p:spPr>
          <a:xfrm rot="5400000">
            <a:off x="3955769" y="1879545"/>
            <a:ext cx="235175" cy="174615"/>
          </a:xfrm>
          <a:prstGeom prst="triangle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28" name="Isosceles Triangle 35"/>
          <p:cNvSpPr/>
          <p:nvPr/>
        </p:nvSpPr>
        <p:spPr>
          <a:xfrm rot="5400000">
            <a:off x="3955769" y="2292153"/>
            <a:ext cx="235175" cy="174615"/>
          </a:xfrm>
          <a:prstGeom prst="triangle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29" name="Isosceles Triangle 35"/>
          <p:cNvSpPr/>
          <p:nvPr/>
        </p:nvSpPr>
        <p:spPr>
          <a:xfrm rot="5400000">
            <a:off x="3955769" y="2704761"/>
            <a:ext cx="235175" cy="174615"/>
          </a:xfrm>
          <a:prstGeom prst="triangle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flipV="1">
            <a:off x="781234" y="3118927"/>
            <a:ext cx="7583724" cy="489064"/>
          </a:xfrm>
          <a:prstGeom prst="triangle">
            <a:avLst>
              <a:gd name="adj" fmla="val 5012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3231" y="3708303"/>
            <a:ext cx="995082" cy="7455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4"/>
          <p:cNvSpPr/>
          <p:nvPr/>
        </p:nvSpPr>
        <p:spPr>
          <a:xfrm>
            <a:off x="883659" y="3769310"/>
            <a:ext cx="734225" cy="6651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64008" rIns="32004" bIns="6400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err="1" smtClean="0">
                <a:solidFill>
                  <a:schemeClr val="bg1"/>
                </a:solidFill>
              </a:rPr>
              <a:t>IoT</a:t>
            </a:r>
            <a:endParaRPr lang="ru-RU" b="1" kern="1200" dirty="0">
              <a:solidFill>
                <a:schemeClr val="bg1"/>
              </a:solidFill>
            </a:endParaRPr>
          </a:p>
        </p:txBody>
      </p:sp>
      <p:sp>
        <p:nvSpPr>
          <p:cNvPr id="13" name="Нашивка 6"/>
          <p:cNvSpPr/>
          <p:nvPr/>
        </p:nvSpPr>
        <p:spPr>
          <a:xfrm>
            <a:off x="1965388" y="3764909"/>
            <a:ext cx="751245" cy="6545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64008" rIns="32004" bIns="6400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chemeClr val="bg1"/>
                </a:solidFill>
              </a:rPr>
              <a:t>Big Data</a:t>
            </a:r>
            <a:endParaRPr lang="ru-RU" b="1" kern="12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33709" y="3703004"/>
            <a:ext cx="995082" cy="7455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023948" y="3703004"/>
            <a:ext cx="995082" cy="7455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14187" y="3703004"/>
            <a:ext cx="995082" cy="7455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204426" y="3703004"/>
            <a:ext cx="995082" cy="7455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Нашивка 8"/>
          <p:cNvSpPr/>
          <p:nvPr/>
        </p:nvSpPr>
        <p:spPr>
          <a:xfrm>
            <a:off x="2989788" y="3752907"/>
            <a:ext cx="852812" cy="6651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64008" rIns="32004" bIns="6400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chemeClr val="bg1"/>
                </a:solidFill>
              </a:rPr>
              <a:t>Mobility</a:t>
            </a:r>
            <a:endParaRPr lang="ru-RU" b="1" kern="12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87908" y="3915579"/>
            <a:ext cx="8363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AI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Нашивка 8"/>
          <p:cNvSpPr/>
          <p:nvPr/>
        </p:nvSpPr>
        <p:spPr>
          <a:xfrm>
            <a:off x="4095083" y="3736876"/>
            <a:ext cx="852812" cy="6651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64008" rIns="32004" bIns="6400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en-US" b="1" dirty="0">
                <a:solidFill>
                  <a:schemeClr val="bg1"/>
                </a:solidFill>
              </a:rPr>
              <a:t>DEEP Machine Learning</a:t>
            </a:r>
            <a:endParaRPr lang="ru-RU" b="1" kern="1200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04426" y="3819488"/>
            <a:ext cx="1092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InMemory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Computing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2" name="Group 6"/>
          <p:cNvGrpSpPr>
            <a:grpSpLocks/>
          </p:cNvGrpSpPr>
          <p:nvPr/>
        </p:nvGrpSpPr>
        <p:grpSpPr>
          <a:xfrm>
            <a:off x="7335188" y="3736874"/>
            <a:ext cx="1080000" cy="648000"/>
            <a:chOff x="345064" y="6598662"/>
            <a:chExt cx="3595112" cy="2018852"/>
          </a:xfrm>
          <a:solidFill>
            <a:srgbClr val="00B0F0"/>
          </a:solidFill>
        </p:grpSpPr>
        <p:pic>
          <p:nvPicPr>
            <p:cNvPr id="33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64" y="6647302"/>
              <a:ext cx="3591063" cy="1970212"/>
            </a:xfrm>
            <a:prstGeom prst="rect">
              <a:avLst/>
            </a:prstGeom>
            <a:grpFill/>
            <a:ln w="57150">
              <a:solidFill>
                <a:srgbClr val="00B0F0"/>
              </a:solidFill>
            </a:ln>
          </p:spPr>
        </p:pic>
        <p:sp>
          <p:nvSpPr>
            <p:cNvPr id="36" name="Freeform 3" hidden="1"/>
            <p:cNvSpPr>
              <a:spLocks noChangeArrowheads="1"/>
            </p:cNvSpPr>
            <p:nvPr/>
          </p:nvSpPr>
          <p:spPr bwMode="gray">
            <a:xfrm flipH="1">
              <a:off x="428179" y="6598662"/>
              <a:ext cx="3511997" cy="1997249"/>
            </a:xfrm>
            <a:custGeom>
              <a:avLst/>
              <a:gdLst>
                <a:gd name="T0" fmla="*/ 2981 w 11747"/>
                <a:gd name="T1" fmla="*/ 3041 h 6679"/>
                <a:gd name="T2" fmla="*/ 2981 w 11747"/>
                <a:gd name="T3" fmla="*/ 3041 h 6679"/>
                <a:gd name="T4" fmla="*/ 2921 w 11747"/>
                <a:gd name="T5" fmla="*/ 2683 h 6679"/>
                <a:gd name="T6" fmla="*/ 3279 w 11747"/>
                <a:gd name="T7" fmla="*/ 1252 h 6679"/>
                <a:gd name="T8" fmla="*/ 6886 w 11747"/>
                <a:gd name="T9" fmla="*/ 1371 h 6679"/>
                <a:gd name="T10" fmla="*/ 6946 w 11747"/>
                <a:gd name="T11" fmla="*/ 1461 h 6679"/>
                <a:gd name="T12" fmla="*/ 6111 w 11747"/>
                <a:gd name="T13" fmla="*/ 1997 h 6679"/>
                <a:gd name="T14" fmla="*/ 6588 w 11747"/>
                <a:gd name="T15" fmla="*/ 2206 h 6679"/>
                <a:gd name="T16" fmla="*/ 6647 w 11747"/>
                <a:gd name="T17" fmla="*/ 2206 h 6679"/>
                <a:gd name="T18" fmla="*/ 8228 w 11747"/>
                <a:gd name="T19" fmla="*/ 1908 h 6679"/>
                <a:gd name="T20" fmla="*/ 9599 w 11747"/>
                <a:gd name="T21" fmla="*/ 2982 h 6679"/>
                <a:gd name="T22" fmla="*/ 9748 w 11747"/>
                <a:gd name="T23" fmla="*/ 3071 h 6679"/>
                <a:gd name="T24" fmla="*/ 10941 w 11747"/>
                <a:gd name="T25" fmla="*/ 3340 h 6679"/>
                <a:gd name="T26" fmla="*/ 11717 w 11747"/>
                <a:gd name="T27" fmla="*/ 4680 h 6679"/>
                <a:gd name="T28" fmla="*/ 11210 w 11747"/>
                <a:gd name="T29" fmla="*/ 6170 h 6679"/>
                <a:gd name="T30" fmla="*/ 10017 w 11747"/>
                <a:gd name="T31" fmla="*/ 6678 h 6679"/>
                <a:gd name="T32" fmla="*/ 2355 w 11747"/>
                <a:gd name="T33" fmla="*/ 6678 h 6679"/>
                <a:gd name="T34" fmla="*/ 178 w 11747"/>
                <a:gd name="T35" fmla="*/ 4829 h 6679"/>
                <a:gd name="T36" fmla="*/ 2027 w 11747"/>
                <a:gd name="T37" fmla="*/ 2236 h 6679"/>
                <a:gd name="T38" fmla="*/ 2295 w 11747"/>
                <a:gd name="T39" fmla="*/ 2206 h 6679"/>
                <a:gd name="T40" fmla="*/ 2385 w 11747"/>
                <a:gd name="T41" fmla="*/ 2296 h 6679"/>
                <a:gd name="T42" fmla="*/ 2444 w 11747"/>
                <a:gd name="T43" fmla="*/ 2802 h 6679"/>
                <a:gd name="T44" fmla="*/ 2534 w 11747"/>
                <a:gd name="T45" fmla="*/ 2892 h 6679"/>
                <a:gd name="T46" fmla="*/ 2981 w 11747"/>
                <a:gd name="T47" fmla="*/ 3041 h 6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47" h="6679">
                  <a:moveTo>
                    <a:pt x="2981" y="3041"/>
                  </a:moveTo>
                  <a:lnTo>
                    <a:pt x="2981" y="3041"/>
                  </a:lnTo>
                  <a:cubicBezTo>
                    <a:pt x="2981" y="2922"/>
                    <a:pt x="2951" y="2802"/>
                    <a:pt x="2921" y="2683"/>
                  </a:cubicBezTo>
                  <a:cubicBezTo>
                    <a:pt x="2832" y="2147"/>
                    <a:pt x="2981" y="1670"/>
                    <a:pt x="3279" y="1252"/>
                  </a:cubicBezTo>
                  <a:cubicBezTo>
                    <a:pt x="4174" y="0"/>
                    <a:pt x="6081" y="59"/>
                    <a:pt x="6886" y="1371"/>
                  </a:cubicBezTo>
                  <a:cubicBezTo>
                    <a:pt x="6916" y="1401"/>
                    <a:pt x="6916" y="1431"/>
                    <a:pt x="6946" y="1461"/>
                  </a:cubicBezTo>
                  <a:cubicBezTo>
                    <a:pt x="6618" y="1580"/>
                    <a:pt x="6350" y="1759"/>
                    <a:pt x="6111" y="1997"/>
                  </a:cubicBezTo>
                  <a:cubicBezTo>
                    <a:pt x="6289" y="2057"/>
                    <a:pt x="6439" y="2147"/>
                    <a:pt x="6588" y="2206"/>
                  </a:cubicBezTo>
                  <a:cubicBezTo>
                    <a:pt x="6588" y="2206"/>
                    <a:pt x="6618" y="2206"/>
                    <a:pt x="6647" y="2206"/>
                  </a:cubicBezTo>
                  <a:cubicBezTo>
                    <a:pt x="7124" y="1789"/>
                    <a:pt x="7662" y="1759"/>
                    <a:pt x="8228" y="1908"/>
                  </a:cubicBezTo>
                  <a:cubicBezTo>
                    <a:pt x="8825" y="2057"/>
                    <a:pt x="9271" y="2415"/>
                    <a:pt x="9599" y="2982"/>
                  </a:cubicBezTo>
                  <a:cubicBezTo>
                    <a:pt x="9629" y="3041"/>
                    <a:pt x="9660" y="3071"/>
                    <a:pt x="9748" y="3071"/>
                  </a:cubicBezTo>
                  <a:cubicBezTo>
                    <a:pt x="10196" y="3011"/>
                    <a:pt x="10583" y="3101"/>
                    <a:pt x="10941" y="3340"/>
                  </a:cubicBezTo>
                  <a:cubicBezTo>
                    <a:pt x="11418" y="3667"/>
                    <a:pt x="11657" y="4113"/>
                    <a:pt x="11717" y="4680"/>
                  </a:cubicBezTo>
                  <a:cubicBezTo>
                    <a:pt x="11746" y="5247"/>
                    <a:pt x="11597" y="5753"/>
                    <a:pt x="11210" y="6170"/>
                  </a:cubicBezTo>
                  <a:cubicBezTo>
                    <a:pt x="10882" y="6499"/>
                    <a:pt x="10464" y="6678"/>
                    <a:pt x="10017" y="6678"/>
                  </a:cubicBezTo>
                  <a:cubicBezTo>
                    <a:pt x="7453" y="6678"/>
                    <a:pt x="4919" y="6678"/>
                    <a:pt x="2355" y="6678"/>
                  </a:cubicBezTo>
                  <a:cubicBezTo>
                    <a:pt x="1281" y="6678"/>
                    <a:pt x="357" y="5873"/>
                    <a:pt x="178" y="4829"/>
                  </a:cubicBezTo>
                  <a:cubicBezTo>
                    <a:pt x="0" y="3578"/>
                    <a:pt x="774" y="2474"/>
                    <a:pt x="2027" y="2236"/>
                  </a:cubicBezTo>
                  <a:cubicBezTo>
                    <a:pt x="2116" y="2206"/>
                    <a:pt x="2206" y="2206"/>
                    <a:pt x="2295" y="2206"/>
                  </a:cubicBezTo>
                  <a:cubicBezTo>
                    <a:pt x="2385" y="2206"/>
                    <a:pt x="2385" y="2236"/>
                    <a:pt x="2385" y="2296"/>
                  </a:cubicBezTo>
                  <a:cubicBezTo>
                    <a:pt x="2385" y="2445"/>
                    <a:pt x="2415" y="2624"/>
                    <a:pt x="2444" y="2802"/>
                  </a:cubicBezTo>
                  <a:cubicBezTo>
                    <a:pt x="2444" y="2863"/>
                    <a:pt x="2474" y="2863"/>
                    <a:pt x="2534" y="2892"/>
                  </a:cubicBezTo>
                  <a:cubicBezTo>
                    <a:pt x="2683" y="2951"/>
                    <a:pt x="2832" y="2982"/>
                    <a:pt x="2981" y="3041"/>
                  </a:cubicBezTo>
                </a:path>
              </a:pathLst>
            </a:custGeom>
            <a:grpFill/>
            <a:ln w="57150">
              <a:solidFill>
                <a:srgbClr val="00B0F0"/>
              </a:solidFill>
            </a:ln>
            <a:effectLst/>
            <a:extLst/>
          </p:spPr>
          <p:txBody>
            <a:bodyPr wrap="none" anchor="ctr"/>
            <a:lstStyle/>
            <a:p>
              <a:endParaRPr lang="en-US" sz="3200" dirty="0">
                <a:solidFill>
                  <a:srgbClr val="5F5F5F"/>
                </a:solidFill>
              </a:endParaRPr>
            </a:p>
          </p:txBody>
        </p:sp>
      </p:grpSp>
      <p:sp>
        <p:nvSpPr>
          <p:cNvPr id="31" name="Isosceles Triangle 35"/>
          <p:cNvSpPr/>
          <p:nvPr/>
        </p:nvSpPr>
        <p:spPr>
          <a:xfrm rot="16200000">
            <a:off x="4425423" y="1085065"/>
            <a:ext cx="235175" cy="174615"/>
          </a:xfrm>
          <a:prstGeom prst="triangle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34" name="Isosceles Triangle 35"/>
          <p:cNvSpPr/>
          <p:nvPr/>
        </p:nvSpPr>
        <p:spPr>
          <a:xfrm rot="16200000">
            <a:off x="4425423" y="1479372"/>
            <a:ext cx="235175" cy="174615"/>
          </a:xfrm>
          <a:prstGeom prst="triangle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35" name="Isosceles Triangle 35"/>
          <p:cNvSpPr/>
          <p:nvPr/>
        </p:nvSpPr>
        <p:spPr>
          <a:xfrm rot="16200000">
            <a:off x="4425423" y="1891980"/>
            <a:ext cx="235175" cy="174615"/>
          </a:xfrm>
          <a:prstGeom prst="triangle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37" name="Isosceles Triangle 35"/>
          <p:cNvSpPr/>
          <p:nvPr/>
        </p:nvSpPr>
        <p:spPr>
          <a:xfrm rot="16200000">
            <a:off x="4425423" y="2304588"/>
            <a:ext cx="235175" cy="174615"/>
          </a:xfrm>
          <a:prstGeom prst="triangle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45" name="Isosceles Triangle 35"/>
          <p:cNvSpPr/>
          <p:nvPr/>
        </p:nvSpPr>
        <p:spPr>
          <a:xfrm rot="16200000">
            <a:off x="4425423" y="2717196"/>
            <a:ext cx="235175" cy="174615"/>
          </a:xfrm>
          <a:prstGeom prst="triangle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Внедряем ИТ-систему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767839" y="862150"/>
            <a:ext cx="5155475" cy="4046219"/>
            <a:chOff x="1767839" y="862150"/>
            <a:chExt cx="5155475" cy="404621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59" b="1283"/>
            <a:stretch/>
          </p:blipFill>
          <p:spPr bwMode="auto">
            <a:xfrm>
              <a:off x="2428875" y="975360"/>
              <a:ext cx="4286250" cy="393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6252754" y="1550126"/>
              <a:ext cx="670560" cy="6966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 smtClean="0"/>
                <a:t>МИС</a:t>
              </a:r>
              <a:endParaRPr lang="ru-RU" b="1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4572000" y="862150"/>
              <a:ext cx="670560" cy="6966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 smtClean="0"/>
                <a:t>ЛИС</a:t>
              </a:r>
              <a:endParaRPr lang="ru-RU" b="1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3387634" y="1558835"/>
              <a:ext cx="1123406" cy="487678"/>
            </a:xfrm>
            <a:prstGeom prst="roundRect">
              <a:avLst>
                <a:gd name="adj" fmla="val 3095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/>
                <a:t>PACS</a:t>
              </a:r>
              <a:endParaRPr lang="ru-RU" b="1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325189" y="2941864"/>
              <a:ext cx="670560" cy="60252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 smtClean="0"/>
                <a:t>Портал</a:t>
              </a:r>
              <a:endParaRPr lang="ru-RU" b="1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695405" y="3063784"/>
              <a:ext cx="1227909" cy="480605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 smtClean="0"/>
                <a:t>Регистратура</a:t>
              </a:r>
              <a:endParaRPr lang="ru-RU" b="1" dirty="0"/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1767839" y="1309823"/>
              <a:ext cx="1227909" cy="480605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 err="1" smtClean="0"/>
                <a:t>Эл.очередь</a:t>
              </a:r>
              <a:endParaRPr lang="ru-RU" b="1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236720" y="4211684"/>
              <a:ext cx="670560" cy="6966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/>
                <a:t>ФХД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74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5071859"/>
              </p:ext>
            </p:extLst>
          </p:nvPr>
        </p:nvGraphicFramePr>
        <p:xfrm>
          <a:off x="1104084" y="1403174"/>
          <a:ext cx="7385289" cy="3740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1129545" y="2351480"/>
            <a:ext cx="1362644" cy="788487"/>
            <a:chOff x="1129545" y="2181145"/>
            <a:chExt cx="1362644" cy="788487"/>
          </a:xfrm>
        </p:grpSpPr>
        <p:sp>
          <p:nvSpPr>
            <p:cNvPr id="13" name="Freeform 2"/>
            <p:cNvSpPr>
              <a:spLocks noChangeArrowheads="1"/>
            </p:cNvSpPr>
            <p:nvPr/>
          </p:nvSpPr>
          <p:spPr bwMode="gray">
            <a:xfrm>
              <a:off x="1129545" y="2181145"/>
              <a:ext cx="1362644" cy="635940"/>
            </a:xfrm>
            <a:custGeom>
              <a:avLst/>
              <a:gdLst>
                <a:gd name="T0" fmla="*/ 6797 w 12971"/>
                <a:gd name="T1" fmla="*/ 7573 h 7574"/>
                <a:gd name="T2" fmla="*/ 6797 w 12971"/>
                <a:gd name="T3" fmla="*/ 7573 h 7574"/>
                <a:gd name="T4" fmla="*/ 3042 w 12971"/>
                <a:gd name="T5" fmla="*/ 7573 h 7574"/>
                <a:gd name="T6" fmla="*/ 567 w 12971"/>
                <a:gd name="T7" fmla="*/ 6083 h 7574"/>
                <a:gd name="T8" fmla="*/ 1044 w 12971"/>
                <a:gd name="T9" fmla="*/ 2864 h 7574"/>
                <a:gd name="T10" fmla="*/ 3042 w 12971"/>
                <a:gd name="T11" fmla="*/ 2029 h 7574"/>
                <a:gd name="T12" fmla="*/ 3131 w 12971"/>
                <a:gd name="T13" fmla="*/ 1969 h 7574"/>
                <a:gd name="T14" fmla="*/ 5159 w 12971"/>
                <a:gd name="T15" fmla="*/ 240 h 7574"/>
                <a:gd name="T16" fmla="*/ 8050 w 12971"/>
                <a:gd name="T17" fmla="*/ 1611 h 7574"/>
                <a:gd name="T18" fmla="*/ 8169 w 12971"/>
                <a:gd name="T19" fmla="*/ 1671 h 7574"/>
                <a:gd name="T20" fmla="*/ 10525 w 12971"/>
                <a:gd name="T21" fmla="*/ 2804 h 7574"/>
                <a:gd name="T22" fmla="*/ 10614 w 12971"/>
                <a:gd name="T23" fmla="*/ 2893 h 7574"/>
                <a:gd name="T24" fmla="*/ 12791 w 12971"/>
                <a:gd name="T25" fmla="*/ 4621 h 7574"/>
                <a:gd name="T26" fmla="*/ 12254 w 12971"/>
                <a:gd name="T27" fmla="*/ 6828 h 7574"/>
                <a:gd name="T28" fmla="*/ 10793 w 12971"/>
                <a:gd name="T29" fmla="*/ 7544 h 7574"/>
                <a:gd name="T30" fmla="*/ 10555 w 12971"/>
                <a:gd name="T31" fmla="*/ 7573 h 7574"/>
                <a:gd name="T32" fmla="*/ 6797 w 12971"/>
                <a:gd name="T33" fmla="*/ 7573 h 7574"/>
                <a:gd name="T34" fmla="*/ 3608 w 12971"/>
                <a:gd name="T35" fmla="*/ 3400 h 7574"/>
                <a:gd name="T36" fmla="*/ 3608 w 12971"/>
                <a:gd name="T37" fmla="*/ 3400 h 7574"/>
                <a:gd name="T38" fmla="*/ 3161 w 12971"/>
                <a:gd name="T39" fmla="*/ 3251 h 7574"/>
                <a:gd name="T40" fmla="*/ 3071 w 12971"/>
                <a:gd name="T41" fmla="*/ 3161 h 7574"/>
                <a:gd name="T42" fmla="*/ 3012 w 12971"/>
                <a:gd name="T43" fmla="*/ 2655 h 7574"/>
                <a:gd name="T44" fmla="*/ 2922 w 12971"/>
                <a:gd name="T45" fmla="*/ 2565 h 7574"/>
                <a:gd name="T46" fmla="*/ 2654 w 12971"/>
                <a:gd name="T47" fmla="*/ 2595 h 7574"/>
                <a:gd name="T48" fmla="*/ 805 w 12971"/>
                <a:gd name="T49" fmla="*/ 5188 h 7574"/>
                <a:gd name="T50" fmla="*/ 2982 w 12971"/>
                <a:gd name="T51" fmla="*/ 7037 h 7574"/>
                <a:gd name="T52" fmla="*/ 10644 w 12971"/>
                <a:gd name="T53" fmla="*/ 7037 h 7574"/>
                <a:gd name="T54" fmla="*/ 11837 w 12971"/>
                <a:gd name="T55" fmla="*/ 6529 h 7574"/>
                <a:gd name="T56" fmla="*/ 12344 w 12971"/>
                <a:gd name="T57" fmla="*/ 5039 h 7574"/>
                <a:gd name="T58" fmla="*/ 11568 w 12971"/>
                <a:gd name="T59" fmla="*/ 3699 h 7574"/>
                <a:gd name="T60" fmla="*/ 10375 w 12971"/>
                <a:gd name="T61" fmla="*/ 3430 h 7574"/>
                <a:gd name="T62" fmla="*/ 10226 w 12971"/>
                <a:gd name="T63" fmla="*/ 3341 h 7574"/>
                <a:gd name="T64" fmla="*/ 8855 w 12971"/>
                <a:gd name="T65" fmla="*/ 2267 h 7574"/>
                <a:gd name="T66" fmla="*/ 7274 w 12971"/>
                <a:gd name="T67" fmla="*/ 2565 h 7574"/>
                <a:gd name="T68" fmla="*/ 7215 w 12971"/>
                <a:gd name="T69" fmla="*/ 2565 h 7574"/>
                <a:gd name="T70" fmla="*/ 6738 w 12971"/>
                <a:gd name="T71" fmla="*/ 2356 h 7574"/>
                <a:gd name="T72" fmla="*/ 7573 w 12971"/>
                <a:gd name="T73" fmla="*/ 1820 h 7574"/>
                <a:gd name="T74" fmla="*/ 7513 w 12971"/>
                <a:gd name="T75" fmla="*/ 1730 h 7574"/>
                <a:gd name="T76" fmla="*/ 3906 w 12971"/>
                <a:gd name="T77" fmla="*/ 1611 h 7574"/>
                <a:gd name="T78" fmla="*/ 3548 w 12971"/>
                <a:gd name="T79" fmla="*/ 3042 h 7574"/>
                <a:gd name="T80" fmla="*/ 3608 w 12971"/>
                <a:gd name="T81" fmla="*/ 3400 h 7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71" h="7574">
                  <a:moveTo>
                    <a:pt x="6797" y="7573"/>
                  </a:moveTo>
                  <a:lnTo>
                    <a:pt x="6797" y="7573"/>
                  </a:lnTo>
                  <a:cubicBezTo>
                    <a:pt x="5546" y="7573"/>
                    <a:pt x="4293" y="7573"/>
                    <a:pt x="3042" y="7573"/>
                  </a:cubicBezTo>
                  <a:cubicBezTo>
                    <a:pt x="1939" y="7544"/>
                    <a:pt x="1104" y="7037"/>
                    <a:pt x="567" y="6083"/>
                  </a:cubicBezTo>
                  <a:cubicBezTo>
                    <a:pt x="0" y="5039"/>
                    <a:pt x="209" y="3699"/>
                    <a:pt x="1044" y="2864"/>
                  </a:cubicBezTo>
                  <a:cubicBezTo>
                    <a:pt x="1581" y="2327"/>
                    <a:pt x="2266" y="2029"/>
                    <a:pt x="3042" y="2029"/>
                  </a:cubicBezTo>
                  <a:cubicBezTo>
                    <a:pt x="3101" y="2029"/>
                    <a:pt x="3131" y="2029"/>
                    <a:pt x="3131" y="1969"/>
                  </a:cubicBezTo>
                  <a:cubicBezTo>
                    <a:pt x="3489" y="1044"/>
                    <a:pt x="4174" y="448"/>
                    <a:pt x="5159" y="240"/>
                  </a:cubicBezTo>
                  <a:cubicBezTo>
                    <a:pt x="6321" y="0"/>
                    <a:pt x="7513" y="567"/>
                    <a:pt x="8050" y="1611"/>
                  </a:cubicBezTo>
                  <a:cubicBezTo>
                    <a:pt x="8080" y="1671"/>
                    <a:pt x="8109" y="1671"/>
                    <a:pt x="8169" y="1671"/>
                  </a:cubicBezTo>
                  <a:cubicBezTo>
                    <a:pt x="9153" y="1641"/>
                    <a:pt x="9929" y="2029"/>
                    <a:pt x="10525" y="2804"/>
                  </a:cubicBezTo>
                  <a:cubicBezTo>
                    <a:pt x="10555" y="2864"/>
                    <a:pt x="10555" y="2864"/>
                    <a:pt x="10614" y="2893"/>
                  </a:cubicBezTo>
                  <a:cubicBezTo>
                    <a:pt x="11687" y="2893"/>
                    <a:pt x="12553" y="3579"/>
                    <a:pt x="12791" y="4621"/>
                  </a:cubicBezTo>
                  <a:cubicBezTo>
                    <a:pt x="12970" y="5426"/>
                    <a:pt x="12821" y="6172"/>
                    <a:pt x="12254" y="6828"/>
                  </a:cubicBezTo>
                  <a:cubicBezTo>
                    <a:pt x="11867" y="7275"/>
                    <a:pt x="11390" y="7514"/>
                    <a:pt x="10793" y="7544"/>
                  </a:cubicBezTo>
                  <a:cubicBezTo>
                    <a:pt x="10733" y="7573"/>
                    <a:pt x="10644" y="7573"/>
                    <a:pt x="10555" y="7573"/>
                  </a:cubicBezTo>
                  <a:cubicBezTo>
                    <a:pt x="9302" y="7573"/>
                    <a:pt x="8050" y="7573"/>
                    <a:pt x="6797" y="7573"/>
                  </a:cubicBezTo>
                  <a:close/>
                  <a:moveTo>
                    <a:pt x="3608" y="3400"/>
                  </a:moveTo>
                  <a:lnTo>
                    <a:pt x="3608" y="3400"/>
                  </a:lnTo>
                  <a:cubicBezTo>
                    <a:pt x="3459" y="3341"/>
                    <a:pt x="3310" y="3310"/>
                    <a:pt x="3161" y="3251"/>
                  </a:cubicBezTo>
                  <a:cubicBezTo>
                    <a:pt x="3101" y="3222"/>
                    <a:pt x="3071" y="3222"/>
                    <a:pt x="3071" y="3161"/>
                  </a:cubicBezTo>
                  <a:cubicBezTo>
                    <a:pt x="3042" y="2983"/>
                    <a:pt x="3012" y="2804"/>
                    <a:pt x="3012" y="2655"/>
                  </a:cubicBezTo>
                  <a:cubicBezTo>
                    <a:pt x="3012" y="2595"/>
                    <a:pt x="3012" y="2565"/>
                    <a:pt x="2922" y="2565"/>
                  </a:cubicBezTo>
                  <a:cubicBezTo>
                    <a:pt x="2833" y="2565"/>
                    <a:pt x="2743" y="2565"/>
                    <a:pt x="2654" y="2595"/>
                  </a:cubicBezTo>
                  <a:cubicBezTo>
                    <a:pt x="1401" y="2833"/>
                    <a:pt x="627" y="3937"/>
                    <a:pt x="805" y="5188"/>
                  </a:cubicBezTo>
                  <a:cubicBezTo>
                    <a:pt x="984" y="6232"/>
                    <a:pt x="1908" y="7037"/>
                    <a:pt x="2982" y="7037"/>
                  </a:cubicBezTo>
                  <a:cubicBezTo>
                    <a:pt x="5546" y="7037"/>
                    <a:pt x="8080" y="7037"/>
                    <a:pt x="10644" y="7037"/>
                  </a:cubicBezTo>
                  <a:cubicBezTo>
                    <a:pt x="11091" y="7037"/>
                    <a:pt x="11509" y="6858"/>
                    <a:pt x="11837" y="6529"/>
                  </a:cubicBezTo>
                  <a:cubicBezTo>
                    <a:pt x="12224" y="6112"/>
                    <a:pt x="12373" y="5606"/>
                    <a:pt x="12344" y="5039"/>
                  </a:cubicBezTo>
                  <a:cubicBezTo>
                    <a:pt x="12284" y="4472"/>
                    <a:pt x="12045" y="4026"/>
                    <a:pt x="11568" y="3699"/>
                  </a:cubicBezTo>
                  <a:cubicBezTo>
                    <a:pt x="11210" y="3460"/>
                    <a:pt x="10823" y="3370"/>
                    <a:pt x="10375" y="3430"/>
                  </a:cubicBezTo>
                  <a:cubicBezTo>
                    <a:pt x="10287" y="3430"/>
                    <a:pt x="10256" y="3400"/>
                    <a:pt x="10226" y="3341"/>
                  </a:cubicBezTo>
                  <a:cubicBezTo>
                    <a:pt x="9898" y="2774"/>
                    <a:pt x="9452" y="2416"/>
                    <a:pt x="8855" y="2267"/>
                  </a:cubicBezTo>
                  <a:cubicBezTo>
                    <a:pt x="8289" y="2118"/>
                    <a:pt x="7751" y="2148"/>
                    <a:pt x="7274" y="2565"/>
                  </a:cubicBezTo>
                  <a:cubicBezTo>
                    <a:pt x="7245" y="2565"/>
                    <a:pt x="7215" y="2565"/>
                    <a:pt x="7215" y="2565"/>
                  </a:cubicBezTo>
                  <a:cubicBezTo>
                    <a:pt x="7066" y="2506"/>
                    <a:pt x="6916" y="2416"/>
                    <a:pt x="6738" y="2356"/>
                  </a:cubicBezTo>
                  <a:cubicBezTo>
                    <a:pt x="6977" y="2118"/>
                    <a:pt x="7245" y="1939"/>
                    <a:pt x="7573" y="1820"/>
                  </a:cubicBezTo>
                  <a:cubicBezTo>
                    <a:pt x="7543" y="1790"/>
                    <a:pt x="7543" y="1760"/>
                    <a:pt x="7513" y="1730"/>
                  </a:cubicBezTo>
                  <a:cubicBezTo>
                    <a:pt x="6708" y="418"/>
                    <a:pt x="4801" y="359"/>
                    <a:pt x="3906" y="1611"/>
                  </a:cubicBezTo>
                  <a:cubicBezTo>
                    <a:pt x="3608" y="2029"/>
                    <a:pt x="3459" y="2506"/>
                    <a:pt x="3548" y="3042"/>
                  </a:cubicBezTo>
                  <a:cubicBezTo>
                    <a:pt x="3578" y="3161"/>
                    <a:pt x="3608" y="3281"/>
                    <a:pt x="3608" y="34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5F5F5F"/>
                </a:solidFill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913959" y="2853091"/>
              <a:ext cx="116542" cy="11654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689841" y="2853091"/>
              <a:ext cx="116542" cy="11654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1456759" y="2853091"/>
              <a:ext cx="116542" cy="11654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Молния 35"/>
          <p:cNvSpPr/>
          <p:nvPr/>
        </p:nvSpPr>
        <p:spPr>
          <a:xfrm>
            <a:off x="1048861" y="2516903"/>
            <a:ext cx="649946" cy="349624"/>
          </a:xfrm>
          <a:prstGeom prst="lightningBol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2940415" y="1880963"/>
            <a:ext cx="1362644" cy="788487"/>
            <a:chOff x="1129545" y="2181145"/>
            <a:chExt cx="1362644" cy="788487"/>
          </a:xfrm>
        </p:grpSpPr>
        <p:sp>
          <p:nvSpPr>
            <p:cNvPr id="41" name="Freeform 2"/>
            <p:cNvSpPr>
              <a:spLocks noChangeArrowheads="1"/>
            </p:cNvSpPr>
            <p:nvPr/>
          </p:nvSpPr>
          <p:spPr bwMode="gray">
            <a:xfrm>
              <a:off x="1129545" y="2181145"/>
              <a:ext cx="1362644" cy="635940"/>
            </a:xfrm>
            <a:custGeom>
              <a:avLst/>
              <a:gdLst>
                <a:gd name="T0" fmla="*/ 6797 w 12971"/>
                <a:gd name="T1" fmla="*/ 7573 h 7574"/>
                <a:gd name="T2" fmla="*/ 6797 w 12971"/>
                <a:gd name="T3" fmla="*/ 7573 h 7574"/>
                <a:gd name="T4" fmla="*/ 3042 w 12971"/>
                <a:gd name="T5" fmla="*/ 7573 h 7574"/>
                <a:gd name="T6" fmla="*/ 567 w 12971"/>
                <a:gd name="T7" fmla="*/ 6083 h 7574"/>
                <a:gd name="T8" fmla="*/ 1044 w 12971"/>
                <a:gd name="T9" fmla="*/ 2864 h 7574"/>
                <a:gd name="T10" fmla="*/ 3042 w 12971"/>
                <a:gd name="T11" fmla="*/ 2029 h 7574"/>
                <a:gd name="T12" fmla="*/ 3131 w 12971"/>
                <a:gd name="T13" fmla="*/ 1969 h 7574"/>
                <a:gd name="T14" fmla="*/ 5159 w 12971"/>
                <a:gd name="T15" fmla="*/ 240 h 7574"/>
                <a:gd name="T16" fmla="*/ 8050 w 12971"/>
                <a:gd name="T17" fmla="*/ 1611 h 7574"/>
                <a:gd name="T18" fmla="*/ 8169 w 12971"/>
                <a:gd name="T19" fmla="*/ 1671 h 7574"/>
                <a:gd name="T20" fmla="*/ 10525 w 12971"/>
                <a:gd name="T21" fmla="*/ 2804 h 7574"/>
                <a:gd name="T22" fmla="*/ 10614 w 12971"/>
                <a:gd name="T23" fmla="*/ 2893 h 7574"/>
                <a:gd name="T24" fmla="*/ 12791 w 12971"/>
                <a:gd name="T25" fmla="*/ 4621 h 7574"/>
                <a:gd name="T26" fmla="*/ 12254 w 12971"/>
                <a:gd name="T27" fmla="*/ 6828 h 7574"/>
                <a:gd name="T28" fmla="*/ 10793 w 12971"/>
                <a:gd name="T29" fmla="*/ 7544 h 7574"/>
                <a:gd name="T30" fmla="*/ 10555 w 12971"/>
                <a:gd name="T31" fmla="*/ 7573 h 7574"/>
                <a:gd name="T32" fmla="*/ 6797 w 12971"/>
                <a:gd name="T33" fmla="*/ 7573 h 7574"/>
                <a:gd name="T34" fmla="*/ 3608 w 12971"/>
                <a:gd name="T35" fmla="*/ 3400 h 7574"/>
                <a:gd name="T36" fmla="*/ 3608 w 12971"/>
                <a:gd name="T37" fmla="*/ 3400 h 7574"/>
                <a:gd name="T38" fmla="*/ 3161 w 12971"/>
                <a:gd name="T39" fmla="*/ 3251 h 7574"/>
                <a:gd name="T40" fmla="*/ 3071 w 12971"/>
                <a:gd name="T41" fmla="*/ 3161 h 7574"/>
                <a:gd name="T42" fmla="*/ 3012 w 12971"/>
                <a:gd name="T43" fmla="*/ 2655 h 7574"/>
                <a:gd name="T44" fmla="*/ 2922 w 12971"/>
                <a:gd name="T45" fmla="*/ 2565 h 7574"/>
                <a:gd name="T46" fmla="*/ 2654 w 12971"/>
                <a:gd name="T47" fmla="*/ 2595 h 7574"/>
                <a:gd name="T48" fmla="*/ 805 w 12971"/>
                <a:gd name="T49" fmla="*/ 5188 h 7574"/>
                <a:gd name="T50" fmla="*/ 2982 w 12971"/>
                <a:gd name="T51" fmla="*/ 7037 h 7574"/>
                <a:gd name="T52" fmla="*/ 10644 w 12971"/>
                <a:gd name="T53" fmla="*/ 7037 h 7574"/>
                <a:gd name="T54" fmla="*/ 11837 w 12971"/>
                <a:gd name="T55" fmla="*/ 6529 h 7574"/>
                <a:gd name="T56" fmla="*/ 12344 w 12971"/>
                <a:gd name="T57" fmla="*/ 5039 h 7574"/>
                <a:gd name="T58" fmla="*/ 11568 w 12971"/>
                <a:gd name="T59" fmla="*/ 3699 h 7574"/>
                <a:gd name="T60" fmla="*/ 10375 w 12971"/>
                <a:gd name="T61" fmla="*/ 3430 h 7574"/>
                <a:gd name="T62" fmla="*/ 10226 w 12971"/>
                <a:gd name="T63" fmla="*/ 3341 h 7574"/>
                <a:gd name="T64" fmla="*/ 8855 w 12971"/>
                <a:gd name="T65" fmla="*/ 2267 h 7574"/>
                <a:gd name="T66" fmla="*/ 7274 w 12971"/>
                <a:gd name="T67" fmla="*/ 2565 h 7574"/>
                <a:gd name="T68" fmla="*/ 7215 w 12971"/>
                <a:gd name="T69" fmla="*/ 2565 h 7574"/>
                <a:gd name="T70" fmla="*/ 6738 w 12971"/>
                <a:gd name="T71" fmla="*/ 2356 h 7574"/>
                <a:gd name="T72" fmla="*/ 7573 w 12971"/>
                <a:gd name="T73" fmla="*/ 1820 h 7574"/>
                <a:gd name="T74" fmla="*/ 7513 w 12971"/>
                <a:gd name="T75" fmla="*/ 1730 h 7574"/>
                <a:gd name="T76" fmla="*/ 3906 w 12971"/>
                <a:gd name="T77" fmla="*/ 1611 h 7574"/>
                <a:gd name="T78" fmla="*/ 3548 w 12971"/>
                <a:gd name="T79" fmla="*/ 3042 h 7574"/>
                <a:gd name="T80" fmla="*/ 3608 w 12971"/>
                <a:gd name="T81" fmla="*/ 3400 h 7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71" h="7574">
                  <a:moveTo>
                    <a:pt x="6797" y="7573"/>
                  </a:moveTo>
                  <a:lnTo>
                    <a:pt x="6797" y="7573"/>
                  </a:lnTo>
                  <a:cubicBezTo>
                    <a:pt x="5546" y="7573"/>
                    <a:pt x="4293" y="7573"/>
                    <a:pt x="3042" y="7573"/>
                  </a:cubicBezTo>
                  <a:cubicBezTo>
                    <a:pt x="1939" y="7544"/>
                    <a:pt x="1104" y="7037"/>
                    <a:pt x="567" y="6083"/>
                  </a:cubicBezTo>
                  <a:cubicBezTo>
                    <a:pt x="0" y="5039"/>
                    <a:pt x="209" y="3699"/>
                    <a:pt x="1044" y="2864"/>
                  </a:cubicBezTo>
                  <a:cubicBezTo>
                    <a:pt x="1581" y="2327"/>
                    <a:pt x="2266" y="2029"/>
                    <a:pt x="3042" y="2029"/>
                  </a:cubicBezTo>
                  <a:cubicBezTo>
                    <a:pt x="3101" y="2029"/>
                    <a:pt x="3131" y="2029"/>
                    <a:pt x="3131" y="1969"/>
                  </a:cubicBezTo>
                  <a:cubicBezTo>
                    <a:pt x="3489" y="1044"/>
                    <a:pt x="4174" y="448"/>
                    <a:pt x="5159" y="240"/>
                  </a:cubicBezTo>
                  <a:cubicBezTo>
                    <a:pt x="6321" y="0"/>
                    <a:pt x="7513" y="567"/>
                    <a:pt x="8050" y="1611"/>
                  </a:cubicBezTo>
                  <a:cubicBezTo>
                    <a:pt x="8080" y="1671"/>
                    <a:pt x="8109" y="1671"/>
                    <a:pt x="8169" y="1671"/>
                  </a:cubicBezTo>
                  <a:cubicBezTo>
                    <a:pt x="9153" y="1641"/>
                    <a:pt x="9929" y="2029"/>
                    <a:pt x="10525" y="2804"/>
                  </a:cubicBezTo>
                  <a:cubicBezTo>
                    <a:pt x="10555" y="2864"/>
                    <a:pt x="10555" y="2864"/>
                    <a:pt x="10614" y="2893"/>
                  </a:cubicBezTo>
                  <a:cubicBezTo>
                    <a:pt x="11687" y="2893"/>
                    <a:pt x="12553" y="3579"/>
                    <a:pt x="12791" y="4621"/>
                  </a:cubicBezTo>
                  <a:cubicBezTo>
                    <a:pt x="12970" y="5426"/>
                    <a:pt x="12821" y="6172"/>
                    <a:pt x="12254" y="6828"/>
                  </a:cubicBezTo>
                  <a:cubicBezTo>
                    <a:pt x="11867" y="7275"/>
                    <a:pt x="11390" y="7514"/>
                    <a:pt x="10793" y="7544"/>
                  </a:cubicBezTo>
                  <a:cubicBezTo>
                    <a:pt x="10733" y="7573"/>
                    <a:pt x="10644" y="7573"/>
                    <a:pt x="10555" y="7573"/>
                  </a:cubicBezTo>
                  <a:cubicBezTo>
                    <a:pt x="9302" y="7573"/>
                    <a:pt x="8050" y="7573"/>
                    <a:pt x="6797" y="7573"/>
                  </a:cubicBezTo>
                  <a:close/>
                  <a:moveTo>
                    <a:pt x="3608" y="3400"/>
                  </a:moveTo>
                  <a:lnTo>
                    <a:pt x="3608" y="3400"/>
                  </a:lnTo>
                  <a:cubicBezTo>
                    <a:pt x="3459" y="3341"/>
                    <a:pt x="3310" y="3310"/>
                    <a:pt x="3161" y="3251"/>
                  </a:cubicBezTo>
                  <a:cubicBezTo>
                    <a:pt x="3101" y="3222"/>
                    <a:pt x="3071" y="3222"/>
                    <a:pt x="3071" y="3161"/>
                  </a:cubicBezTo>
                  <a:cubicBezTo>
                    <a:pt x="3042" y="2983"/>
                    <a:pt x="3012" y="2804"/>
                    <a:pt x="3012" y="2655"/>
                  </a:cubicBezTo>
                  <a:cubicBezTo>
                    <a:pt x="3012" y="2595"/>
                    <a:pt x="3012" y="2565"/>
                    <a:pt x="2922" y="2565"/>
                  </a:cubicBezTo>
                  <a:cubicBezTo>
                    <a:pt x="2833" y="2565"/>
                    <a:pt x="2743" y="2565"/>
                    <a:pt x="2654" y="2595"/>
                  </a:cubicBezTo>
                  <a:cubicBezTo>
                    <a:pt x="1401" y="2833"/>
                    <a:pt x="627" y="3937"/>
                    <a:pt x="805" y="5188"/>
                  </a:cubicBezTo>
                  <a:cubicBezTo>
                    <a:pt x="984" y="6232"/>
                    <a:pt x="1908" y="7037"/>
                    <a:pt x="2982" y="7037"/>
                  </a:cubicBezTo>
                  <a:cubicBezTo>
                    <a:pt x="5546" y="7037"/>
                    <a:pt x="8080" y="7037"/>
                    <a:pt x="10644" y="7037"/>
                  </a:cubicBezTo>
                  <a:cubicBezTo>
                    <a:pt x="11091" y="7037"/>
                    <a:pt x="11509" y="6858"/>
                    <a:pt x="11837" y="6529"/>
                  </a:cubicBezTo>
                  <a:cubicBezTo>
                    <a:pt x="12224" y="6112"/>
                    <a:pt x="12373" y="5606"/>
                    <a:pt x="12344" y="5039"/>
                  </a:cubicBezTo>
                  <a:cubicBezTo>
                    <a:pt x="12284" y="4472"/>
                    <a:pt x="12045" y="4026"/>
                    <a:pt x="11568" y="3699"/>
                  </a:cubicBezTo>
                  <a:cubicBezTo>
                    <a:pt x="11210" y="3460"/>
                    <a:pt x="10823" y="3370"/>
                    <a:pt x="10375" y="3430"/>
                  </a:cubicBezTo>
                  <a:cubicBezTo>
                    <a:pt x="10287" y="3430"/>
                    <a:pt x="10256" y="3400"/>
                    <a:pt x="10226" y="3341"/>
                  </a:cubicBezTo>
                  <a:cubicBezTo>
                    <a:pt x="9898" y="2774"/>
                    <a:pt x="9452" y="2416"/>
                    <a:pt x="8855" y="2267"/>
                  </a:cubicBezTo>
                  <a:cubicBezTo>
                    <a:pt x="8289" y="2118"/>
                    <a:pt x="7751" y="2148"/>
                    <a:pt x="7274" y="2565"/>
                  </a:cubicBezTo>
                  <a:cubicBezTo>
                    <a:pt x="7245" y="2565"/>
                    <a:pt x="7215" y="2565"/>
                    <a:pt x="7215" y="2565"/>
                  </a:cubicBezTo>
                  <a:cubicBezTo>
                    <a:pt x="7066" y="2506"/>
                    <a:pt x="6916" y="2416"/>
                    <a:pt x="6738" y="2356"/>
                  </a:cubicBezTo>
                  <a:cubicBezTo>
                    <a:pt x="6977" y="2118"/>
                    <a:pt x="7245" y="1939"/>
                    <a:pt x="7573" y="1820"/>
                  </a:cubicBezTo>
                  <a:cubicBezTo>
                    <a:pt x="7543" y="1790"/>
                    <a:pt x="7543" y="1760"/>
                    <a:pt x="7513" y="1730"/>
                  </a:cubicBezTo>
                  <a:cubicBezTo>
                    <a:pt x="6708" y="418"/>
                    <a:pt x="4801" y="359"/>
                    <a:pt x="3906" y="1611"/>
                  </a:cubicBezTo>
                  <a:cubicBezTo>
                    <a:pt x="3608" y="2029"/>
                    <a:pt x="3459" y="2506"/>
                    <a:pt x="3548" y="3042"/>
                  </a:cubicBezTo>
                  <a:cubicBezTo>
                    <a:pt x="3578" y="3161"/>
                    <a:pt x="3608" y="3281"/>
                    <a:pt x="3608" y="34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5F5F5F"/>
                </a:solidFill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1913959" y="2853091"/>
              <a:ext cx="116542" cy="11654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1689841" y="2853091"/>
              <a:ext cx="116542" cy="11654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1456759" y="2853091"/>
              <a:ext cx="116542" cy="11654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Молния 44"/>
          <p:cNvSpPr/>
          <p:nvPr/>
        </p:nvSpPr>
        <p:spPr>
          <a:xfrm>
            <a:off x="2859731" y="2046386"/>
            <a:ext cx="649946" cy="349624"/>
          </a:xfrm>
          <a:prstGeom prst="lightningBol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724391" y="1410446"/>
            <a:ext cx="1362644" cy="788487"/>
            <a:chOff x="1129545" y="2181145"/>
            <a:chExt cx="1362644" cy="788487"/>
          </a:xfrm>
        </p:grpSpPr>
        <p:sp>
          <p:nvSpPr>
            <p:cNvPr id="47" name="Freeform 2"/>
            <p:cNvSpPr>
              <a:spLocks noChangeArrowheads="1"/>
            </p:cNvSpPr>
            <p:nvPr/>
          </p:nvSpPr>
          <p:spPr bwMode="gray">
            <a:xfrm>
              <a:off x="1129545" y="2181145"/>
              <a:ext cx="1362644" cy="635940"/>
            </a:xfrm>
            <a:custGeom>
              <a:avLst/>
              <a:gdLst>
                <a:gd name="T0" fmla="*/ 6797 w 12971"/>
                <a:gd name="T1" fmla="*/ 7573 h 7574"/>
                <a:gd name="T2" fmla="*/ 6797 w 12971"/>
                <a:gd name="T3" fmla="*/ 7573 h 7574"/>
                <a:gd name="T4" fmla="*/ 3042 w 12971"/>
                <a:gd name="T5" fmla="*/ 7573 h 7574"/>
                <a:gd name="T6" fmla="*/ 567 w 12971"/>
                <a:gd name="T7" fmla="*/ 6083 h 7574"/>
                <a:gd name="T8" fmla="*/ 1044 w 12971"/>
                <a:gd name="T9" fmla="*/ 2864 h 7574"/>
                <a:gd name="T10" fmla="*/ 3042 w 12971"/>
                <a:gd name="T11" fmla="*/ 2029 h 7574"/>
                <a:gd name="T12" fmla="*/ 3131 w 12971"/>
                <a:gd name="T13" fmla="*/ 1969 h 7574"/>
                <a:gd name="T14" fmla="*/ 5159 w 12971"/>
                <a:gd name="T15" fmla="*/ 240 h 7574"/>
                <a:gd name="T16" fmla="*/ 8050 w 12971"/>
                <a:gd name="T17" fmla="*/ 1611 h 7574"/>
                <a:gd name="T18" fmla="*/ 8169 w 12971"/>
                <a:gd name="T19" fmla="*/ 1671 h 7574"/>
                <a:gd name="T20" fmla="*/ 10525 w 12971"/>
                <a:gd name="T21" fmla="*/ 2804 h 7574"/>
                <a:gd name="T22" fmla="*/ 10614 w 12971"/>
                <a:gd name="T23" fmla="*/ 2893 h 7574"/>
                <a:gd name="T24" fmla="*/ 12791 w 12971"/>
                <a:gd name="T25" fmla="*/ 4621 h 7574"/>
                <a:gd name="T26" fmla="*/ 12254 w 12971"/>
                <a:gd name="T27" fmla="*/ 6828 h 7574"/>
                <a:gd name="T28" fmla="*/ 10793 w 12971"/>
                <a:gd name="T29" fmla="*/ 7544 h 7574"/>
                <a:gd name="T30" fmla="*/ 10555 w 12971"/>
                <a:gd name="T31" fmla="*/ 7573 h 7574"/>
                <a:gd name="T32" fmla="*/ 6797 w 12971"/>
                <a:gd name="T33" fmla="*/ 7573 h 7574"/>
                <a:gd name="T34" fmla="*/ 3608 w 12971"/>
                <a:gd name="T35" fmla="*/ 3400 h 7574"/>
                <a:gd name="T36" fmla="*/ 3608 w 12971"/>
                <a:gd name="T37" fmla="*/ 3400 h 7574"/>
                <a:gd name="T38" fmla="*/ 3161 w 12971"/>
                <a:gd name="T39" fmla="*/ 3251 h 7574"/>
                <a:gd name="T40" fmla="*/ 3071 w 12971"/>
                <a:gd name="T41" fmla="*/ 3161 h 7574"/>
                <a:gd name="T42" fmla="*/ 3012 w 12971"/>
                <a:gd name="T43" fmla="*/ 2655 h 7574"/>
                <a:gd name="T44" fmla="*/ 2922 w 12971"/>
                <a:gd name="T45" fmla="*/ 2565 h 7574"/>
                <a:gd name="T46" fmla="*/ 2654 w 12971"/>
                <a:gd name="T47" fmla="*/ 2595 h 7574"/>
                <a:gd name="T48" fmla="*/ 805 w 12971"/>
                <a:gd name="T49" fmla="*/ 5188 h 7574"/>
                <a:gd name="T50" fmla="*/ 2982 w 12971"/>
                <a:gd name="T51" fmla="*/ 7037 h 7574"/>
                <a:gd name="T52" fmla="*/ 10644 w 12971"/>
                <a:gd name="T53" fmla="*/ 7037 h 7574"/>
                <a:gd name="T54" fmla="*/ 11837 w 12971"/>
                <a:gd name="T55" fmla="*/ 6529 h 7574"/>
                <a:gd name="T56" fmla="*/ 12344 w 12971"/>
                <a:gd name="T57" fmla="*/ 5039 h 7574"/>
                <a:gd name="T58" fmla="*/ 11568 w 12971"/>
                <a:gd name="T59" fmla="*/ 3699 h 7574"/>
                <a:gd name="T60" fmla="*/ 10375 w 12971"/>
                <a:gd name="T61" fmla="*/ 3430 h 7574"/>
                <a:gd name="T62" fmla="*/ 10226 w 12971"/>
                <a:gd name="T63" fmla="*/ 3341 h 7574"/>
                <a:gd name="T64" fmla="*/ 8855 w 12971"/>
                <a:gd name="T65" fmla="*/ 2267 h 7574"/>
                <a:gd name="T66" fmla="*/ 7274 w 12971"/>
                <a:gd name="T67" fmla="*/ 2565 h 7574"/>
                <a:gd name="T68" fmla="*/ 7215 w 12971"/>
                <a:gd name="T69" fmla="*/ 2565 h 7574"/>
                <a:gd name="T70" fmla="*/ 6738 w 12971"/>
                <a:gd name="T71" fmla="*/ 2356 h 7574"/>
                <a:gd name="T72" fmla="*/ 7573 w 12971"/>
                <a:gd name="T73" fmla="*/ 1820 h 7574"/>
                <a:gd name="T74" fmla="*/ 7513 w 12971"/>
                <a:gd name="T75" fmla="*/ 1730 h 7574"/>
                <a:gd name="T76" fmla="*/ 3906 w 12971"/>
                <a:gd name="T77" fmla="*/ 1611 h 7574"/>
                <a:gd name="T78" fmla="*/ 3548 w 12971"/>
                <a:gd name="T79" fmla="*/ 3042 h 7574"/>
                <a:gd name="T80" fmla="*/ 3608 w 12971"/>
                <a:gd name="T81" fmla="*/ 3400 h 7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71" h="7574">
                  <a:moveTo>
                    <a:pt x="6797" y="7573"/>
                  </a:moveTo>
                  <a:lnTo>
                    <a:pt x="6797" y="7573"/>
                  </a:lnTo>
                  <a:cubicBezTo>
                    <a:pt x="5546" y="7573"/>
                    <a:pt x="4293" y="7573"/>
                    <a:pt x="3042" y="7573"/>
                  </a:cubicBezTo>
                  <a:cubicBezTo>
                    <a:pt x="1939" y="7544"/>
                    <a:pt x="1104" y="7037"/>
                    <a:pt x="567" y="6083"/>
                  </a:cubicBezTo>
                  <a:cubicBezTo>
                    <a:pt x="0" y="5039"/>
                    <a:pt x="209" y="3699"/>
                    <a:pt x="1044" y="2864"/>
                  </a:cubicBezTo>
                  <a:cubicBezTo>
                    <a:pt x="1581" y="2327"/>
                    <a:pt x="2266" y="2029"/>
                    <a:pt x="3042" y="2029"/>
                  </a:cubicBezTo>
                  <a:cubicBezTo>
                    <a:pt x="3101" y="2029"/>
                    <a:pt x="3131" y="2029"/>
                    <a:pt x="3131" y="1969"/>
                  </a:cubicBezTo>
                  <a:cubicBezTo>
                    <a:pt x="3489" y="1044"/>
                    <a:pt x="4174" y="448"/>
                    <a:pt x="5159" y="240"/>
                  </a:cubicBezTo>
                  <a:cubicBezTo>
                    <a:pt x="6321" y="0"/>
                    <a:pt x="7513" y="567"/>
                    <a:pt x="8050" y="1611"/>
                  </a:cubicBezTo>
                  <a:cubicBezTo>
                    <a:pt x="8080" y="1671"/>
                    <a:pt x="8109" y="1671"/>
                    <a:pt x="8169" y="1671"/>
                  </a:cubicBezTo>
                  <a:cubicBezTo>
                    <a:pt x="9153" y="1641"/>
                    <a:pt x="9929" y="2029"/>
                    <a:pt x="10525" y="2804"/>
                  </a:cubicBezTo>
                  <a:cubicBezTo>
                    <a:pt x="10555" y="2864"/>
                    <a:pt x="10555" y="2864"/>
                    <a:pt x="10614" y="2893"/>
                  </a:cubicBezTo>
                  <a:cubicBezTo>
                    <a:pt x="11687" y="2893"/>
                    <a:pt x="12553" y="3579"/>
                    <a:pt x="12791" y="4621"/>
                  </a:cubicBezTo>
                  <a:cubicBezTo>
                    <a:pt x="12970" y="5426"/>
                    <a:pt x="12821" y="6172"/>
                    <a:pt x="12254" y="6828"/>
                  </a:cubicBezTo>
                  <a:cubicBezTo>
                    <a:pt x="11867" y="7275"/>
                    <a:pt x="11390" y="7514"/>
                    <a:pt x="10793" y="7544"/>
                  </a:cubicBezTo>
                  <a:cubicBezTo>
                    <a:pt x="10733" y="7573"/>
                    <a:pt x="10644" y="7573"/>
                    <a:pt x="10555" y="7573"/>
                  </a:cubicBezTo>
                  <a:cubicBezTo>
                    <a:pt x="9302" y="7573"/>
                    <a:pt x="8050" y="7573"/>
                    <a:pt x="6797" y="7573"/>
                  </a:cubicBezTo>
                  <a:close/>
                  <a:moveTo>
                    <a:pt x="3608" y="3400"/>
                  </a:moveTo>
                  <a:lnTo>
                    <a:pt x="3608" y="3400"/>
                  </a:lnTo>
                  <a:cubicBezTo>
                    <a:pt x="3459" y="3341"/>
                    <a:pt x="3310" y="3310"/>
                    <a:pt x="3161" y="3251"/>
                  </a:cubicBezTo>
                  <a:cubicBezTo>
                    <a:pt x="3101" y="3222"/>
                    <a:pt x="3071" y="3222"/>
                    <a:pt x="3071" y="3161"/>
                  </a:cubicBezTo>
                  <a:cubicBezTo>
                    <a:pt x="3042" y="2983"/>
                    <a:pt x="3012" y="2804"/>
                    <a:pt x="3012" y="2655"/>
                  </a:cubicBezTo>
                  <a:cubicBezTo>
                    <a:pt x="3012" y="2595"/>
                    <a:pt x="3012" y="2565"/>
                    <a:pt x="2922" y="2565"/>
                  </a:cubicBezTo>
                  <a:cubicBezTo>
                    <a:pt x="2833" y="2565"/>
                    <a:pt x="2743" y="2565"/>
                    <a:pt x="2654" y="2595"/>
                  </a:cubicBezTo>
                  <a:cubicBezTo>
                    <a:pt x="1401" y="2833"/>
                    <a:pt x="627" y="3937"/>
                    <a:pt x="805" y="5188"/>
                  </a:cubicBezTo>
                  <a:cubicBezTo>
                    <a:pt x="984" y="6232"/>
                    <a:pt x="1908" y="7037"/>
                    <a:pt x="2982" y="7037"/>
                  </a:cubicBezTo>
                  <a:cubicBezTo>
                    <a:pt x="5546" y="7037"/>
                    <a:pt x="8080" y="7037"/>
                    <a:pt x="10644" y="7037"/>
                  </a:cubicBezTo>
                  <a:cubicBezTo>
                    <a:pt x="11091" y="7037"/>
                    <a:pt x="11509" y="6858"/>
                    <a:pt x="11837" y="6529"/>
                  </a:cubicBezTo>
                  <a:cubicBezTo>
                    <a:pt x="12224" y="6112"/>
                    <a:pt x="12373" y="5606"/>
                    <a:pt x="12344" y="5039"/>
                  </a:cubicBezTo>
                  <a:cubicBezTo>
                    <a:pt x="12284" y="4472"/>
                    <a:pt x="12045" y="4026"/>
                    <a:pt x="11568" y="3699"/>
                  </a:cubicBezTo>
                  <a:cubicBezTo>
                    <a:pt x="11210" y="3460"/>
                    <a:pt x="10823" y="3370"/>
                    <a:pt x="10375" y="3430"/>
                  </a:cubicBezTo>
                  <a:cubicBezTo>
                    <a:pt x="10287" y="3430"/>
                    <a:pt x="10256" y="3400"/>
                    <a:pt x="10226" y="3341"/>
                  </a:cubicBezTo>
                  <a:cubicBezTo>
                    <a:pt x="9898" y="2774"/>
                    <a:pt x="9452" y="2416"/>
                    <a:pt x="8855" y="2267"/>
                  </a:cubicBezTo>
                  <a:cubicBezTo>
                    <a:pt x="8289" y="2118"/>
                    <a:pt x="7751" y="2148"/>
                    <a:pt x="7274" y="2565"/>
                  </a:cubicBezTo>
                  <a:cubicBezTo>
                    <a:pt x="7245" y="2565"/>
                    <a:pt x="7215" y="2565"/>
                    <a:pt x="7215" y="2565"/>
                  </a:cubicBezTo>
                  <a:cubicBezTo>
                    <a:pt x="7066" y="2506"/>
                    <a:pt x="6916" y="2416"/>
                    <a:pt x="6738" y="2356"/>
                  </a:cubicBezTo>
                  <a:cubicBezTo>
                    <a:pt x="6977" y="2118"/>
                    <a:pt x="7245" y="1939"/>
                    <a:pt x="7573" y="1820"/>
                  </a:cubicBezTo>
                  <a:cubicBezTo>
                    <a:pt x="7543" y="1790"/>
                    <a:pt x="7543" y="1760"/>
                    <a:pt x="7513" y="1730"/>
                  </a:cubicBezTo>
                  <a:cubicBezTo>
                    <a:pt x="6708" y="418"/>
                    <a:pt x="4801" y="359"/>
                    <a:pt x="3906" y="1611"/>
                  </a:cubicBezTo>
                  <a:cubicBezTo>
                    <a:pt x="3608" y="2029"/>
                    <a:pt x="3459" y="2506"/>
                    <a:pt x="3548" y="3042"/>
                  </a:cubicBezTo>
                  <a:cubicBezTo>
                    <a:pt x="3578" y="3161"/>
                    <a:pt x="3608" y="3281"/>
                    <a:pt x="3608" y="34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5F5F5F"/>
                </a:solidFill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1913959" y="2853091"/>
              <a:ext cx="116542" cy="11654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1689841" y="2853091"/>
              <a:ext cx="116542" cy="11654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1456759" y="2853091"/>
              <a:ext cx="116542" cy="11654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Молния 50"/>
          <p:cNvSpPr/>
          <p:nvPr/>
        </p:nvSpPr>
        <p:spPr>
          <a:xfrm>
            <a:off x="4643707" y="1575869"/>
            <a:ext cx="649946" cy="349624"/>
          </a:xfrm>
          <a:prstGeom prst="lightningBol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6633873" y="973586"/>
            <a:ext cx="1362644" cy="788487"/>
            <a:chOff x="1129545" y="2181145"/>
            <a:chExt cx="1362644" cy="788487"/>
          </a:xfrm>
        </p:grpSpPr>
        <p:sp>
          <p:nvSpPr>
            <p:cNvPr id="53" name="Freeform 2"/>
            <p:cNvSpPr>
              <a:spLocks noChangeArrowheads="1"/>
            </p:cNvSpPr>
            <p:nvPr/>
          </p:nvSpPr>
          <p:spPr bwMode="gray">
            <a:xfrm>
              <a:off x="1129545" y="2181145"/>
              <a:ext cx="1362644" cy="635940"/>
            </a:xfrm>
            <a:custGeom>
              <a:avLst/>
              <a:gdLst>
                <a:gd name="T0" fmla="*/ 6797 w 12971"/>
                <a:gd name="T1" fmla="*/ 7573 h 7574"/>
                <a:gd name="T2" fmla="*/ 6797 w 12971"/>
                <a:gd name="T3" fmla="*/ 7573 h 7574"/>
                <a:gd name="T4" fmla="*/ 3042 w 12971"/>
                <a:gd name="T5" fmla="*/ 7573 h 7574"/>
                <a:gd name="T6" fmla="*/ 567 w 12971"/>
                <a:gd name="T7" fmla="*/ 6083 h 7574"/>
                <a:gd name="T8" fmla="*/ 1044 w 12971"/>
                <a:gd name="T9" fmla="*/ 2864 h 7574"/>
                <a:gd name="T10" fmla="*/ 3042 w 12971"/>
                <a:gd name="T11" fmla="*/ 2029 h 7574"/>
                <a:gd name="T12" fmla="*/ 3131 w 12971"/>
                <a:gd name="T13" fmla="*/ 1969 h 7574"/>
                <a:gd name="T14" fmla="*/ 5159 w 12971"/>
                <a:gd name="T15" fmla="*/ 240 h 7574"/>
                <a:gd name="T16" fmla="*/ 8050 w 12971"/>
                <a:gd name="T17" fmla="*/ 1611 h 7574"/>
                <a:gd name="T18" fmla="*/ 8169 w 12971"/>
                <a:gd name="T19" fmla="*/ 1671 h 7574"/>
                <a:gd name="T20" fmla="*/ 10525 w 12971"/>
                <a:gd name="T21" fmla="*/ 2804 h 7574"/>
                <a:gd name="T22" fmla="*/ 10614 w 12971"/>
                <a:gd name="T23" fmla="*/ 2893 h 7574"/>
                <a:gd name="T24" fmla="*/ 12791 w 12971"/>
                <a:gd name="T25" fmla="*/ 4621 h 7574"/>
                <a:gd name="T26" fmla="*/ 12254 w 12971"/>
                <a:gd name="T27" fmla="*/ 6828 h 7574"/>
                <a:gd name="T28" fmla="*/ 10793 w 12971"/>
                <a:gd name="T29" fmla="*/ 7544 h 7574"/>
                <a:gd name="T30" fmla="*/ 10555 w 12971"/>
                <a:gd name="T31" fmla="*/ 7573 h 7574"/>
                <a:gd name="T32" fmla="*/ 6797 w 12971"/>
                <a:gd name="T33" fmla="*/ 7573 h 7574"/>
                <a:gd name="T34" fmla="*/ 3608 w 12971"/>
                <a:gd name="T35" fmla="*/ 3400 h 7574"/>
                <a:gd name="T36" fmla="*/ 3608 w 12971"/>
                <a:gd name="T37" fmla="*/ 3400 h 7574"/>
                <a:gd name="T38" fmla="*/ 3161 w 12971"/>
                <a:gd name="T39" fmla="*/ 3251 h 7574"/>
                <a:gd name="T40" fmla="*/ 3071 w 12971"/>
                <a:gd name="T41" fmla="*/ 3161 h 7574"/>
                <a:gd name="T42" fmla="*/ 3012 w 12971"/>
                <a:gd name="T43" fmla="*/ 2655 h 7574"/>
                <a:gd name="T44" fmla="*/ 2922 w 12971"/>
                <a:gd name="T45" fmla="*/ 2565 h 7574"/>
                <a:gd name="T46" fmla="*/ 2654 w 12971"/>
                <a:gd name="T47" fmla="*/ 2595 h 7574"/>
                <a:gd name="T48" fmla="*/ 805 w 12971"/>
                <a:gd name="T49" fmla="*/ 5188 h 7574"/>
                <a:gd name="T50" fmla="*/ 2982 w 12971"/>
                <a:gd name="T51" fmla="*/ 7037 h 7574"/>
                <a:gd name="T52" fmla="*/ 10644 w 12971"/>
                <a:gd name="T53" fmla="*/ 7037 h 7574"/>
                <a:gd name="T54" fmla="*/ 11837 w 12971"/>
                <a:gd name="T55" fmla="*/ 6529 h 7574"/>
                <a:gd name="T56" fmla="*/ 12344 w 12971"/>
                <a:gd name="T57" fmla="*/ 5039 h 7574"/>
                <a:gd name="T58" fmla="*/ 11568 w 12971"/>
                <a:gd name="T59" fmla="*/ 3699 h 7574"/>
                <a:gd name="T60" fmla="*/ 10375 w 12971"/>
                <a:gd name="T61" fmla="*/ 3430 h 7574"/>
                <a:gd name="T62" fmla="*/ 10226 w 12971"/>
                <a:gd name="T63" fmla="*/ 3341 h 7574"/>
                <a:gd name="T64" fmla="*/ 8855 w 12971"/>
                <a:gd name="T65" fmla="*/ 2267 h 7574"/>
                <a:gd name="T66" fmla="*/ 7274 w 12971"/>
                <a:gd name="T67" fmla="*/ 2565 h 7574"/>
                <a:gd name="T68" fmla="*/ 7215 w 12971"/>
                <a:gd name="T69" fmla="*/ 2565 h 7574"/>
                <a:gd name="T70" fmla="*/ 6738 w 12971"/>
                <a:gd name="T71" fmla="*/ 2356 h 7574"/>
                <a:gd name="T72" fmla="*/ 7573 w 12971"/>
                <a:gd name="T73" fmla="*/ 1820 h 7574"/>
                <a:gd name="T74" fmla="*/ 7513 w 12971"/>
                <a:gd name="T75" fmla="*/ 1730 h 7574"/>
                <a:gd name="T76" fmla="*/ 3906 w 12971"/>
                <a:gd name="T77" fmla="*/ 1611 h 7574"/>
                <a:gd name="T78" fmla="*/ 3548 w 12971"/>
                <a:gd name="T79" fmla="*/ 3042 h 7574"/>
                <a:gd name="T80" fmla="*/ 3608 w 12971"/>
                <a:gd name="T81" fmla="*/ 3400 h 7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71" h="7574">
                  <a:moveTo>
                    <a:pt x="6797" y="7573"/>
                  </a:moveTo>
                  <a:lnTo>
                    <a:pt x="6797" y="7573"/>
                  </a:lnTo>
                  <a:cubicBezTo>
                    <a:pt x="5546" y="7573"/>
                    <a:pt x="4293" y="7573"/>
                    <a:pt x="3042" y="7573"/>
                  </a:cubicBezTo>
                  <a:cubicBezTo>
                    <a:pt x="1939" y="7544"/>
                    <a:pt x="1104" y="7037"/>
                    <a:pt x="567" y="6083"/>
                  </a:cubicBezTo>
                  <a:cubicBezTo>
                    <a:pt x="0" y="5039"/>
                    <a:pt x="209" y="3699"/>
                    <a:pt x="1044" y="2864"/>
                  </a:cubicBezTo>
                  <a:cubicBezTo>
                    <a:pt x="1581" y="2327"/>
                    <a:pt x="2266" y="2029"/>
                    <a:pt x="3042" y="2029"/>
                  </a:cubicBezTo>
                  <a:cubicBezTo>
                    <a:pt x="3101" y="2029"/>
                    <a:pt x="3131" y="2029"/>
                    <a:pt x="3131" y="1969"/>
                  </a:cubicBezTo>
                  <a:cubicBezTo>
                    <a:pt x="3489" y="1044"/>
                    <a:pt x="4174" y="448"/>
                    <a:pt x="5159" y="240"/>
                  </a:cubicBezTo>
                  <a:cubicBezTo>
                    <a:pt x="6321" y="0"/>
                    <a:pt x="7513" y="567"/>
                    <a:pt x="8050" y="1611"/>
                  </a:cubicBezTo>
                  <a:cubicBezTo>
                    <a:pt x="8080" y="1671"/>
                    <a:pt x="8109" y="1671"/>
                    <a:pt x="8169" y="1671"/>
                  </a:cubicBezTo>
                  <a:cubicBezTo>
                    <a:pt x="9153" y="1641"/>
                    <a:pt x="9929" y="2029"/>
                    <a:pt x="10525" y="2804"/>
                  </a:cubicBezTo>
                  <a:cubicBezTo>
                    <a:pt x="10555" y="2864"/>
                    <a:pt x="10555" y="2864"/>
                    <a:pt x="10614" y="2893"/>
                  </a:cubicBezTo>
                  <a:cubicBezTo>
                    <a:pt x="11687" y="2893"/>
                    <a:pt x="12553" y="3579"/>
                    <a:pt x="12791" y="4621"/>
                  </a:cubicBezTo>
                  <a:cubicBezTo>
                    <a:pt x="12970" y="5426"/>
                    <a:pt x="12821" y="6172"/>
                    <a:pt x="12254" y="6828"/>
                  </a:cubicBezTo>
                  <a:cubicBezTo>
                    <a:pt x="11867" y="7275"/>
                    <a:pt x="11390" y="7514"/>
                    <a:pt x="10793" y="7544"/>
                  </a:cubicBezTo>
                  <a:cubicBezTo>
                    <a:pt x="10733" y="7573"/>
                    <a:pt x="10644" y="7573"/>
                    <a:pt x="10555" y="7573"/>
                  </a:cubicBezTo>
                  <a:cubicBezTo>
                    <a:pt x="9302" y="7573"/>
                    <a:pt x="8050" y="7573"/>
                    <a:pt x="6797" y="7573"/>
                  </a:cubicBezTo>
                  <a:close/>
                  <a:moveTo>
                    <a:pt x="3608" y="3400"/>
                  </a:moveTo>
                  <a:lnTo>
                    <a:pt x="3608" y="3400"/>
                  </a:lnTo>
                  <a:cubicBezTo>
                    <a:pt x="3459" y="3341"/>
                    <a:pt x="3310" y="3310"/>
                    <a:pt x="3161" y="3251"/>
                  </a:cubicBezTo>
                  <a:cubicBezTo>
                    <a:pt x="3101" y="3222"/>
                    <a:pt x="3071" y="3222"/>
                    <a:pt x="3071" y="3161"/>
                  </a:cubicBezTo>
                  <a:cubicBezTo>
                    <a:pt x="3042" y="2983"/>
                    <a:pt x="3012" y="2804"/>
                    <a:pt x="3012" y="2655"/>
                  </a:cubicBezTo>
                  <a:cubicBezTo>
                    <a:pt x="3012" y="2595"/>
                    <a:pt x="3012" y="2565"/>
                    <a:pt x="2922" y="2565"/>
                  </a:cubicBezTo>
                  <a:cubicBezTo>
                    <a:pt x="2833" y="2565"/>
                    <a:pt x="2743" y="2565"/>
                    <a:pt x="2654" y="2595"/>
                  </a:cubicBezTo>
                  <a:cubicBezTo>
                    <a:pt x="1401" y="2833"/>
                    <a:pt x="627" y="3937"/>
                    <a:pt x="805" y="5188"/>
                  </a:cubicBezTo>
                  <a:cubicBezTo>
                    <a:pt x="984" y="6232"/>
                    <a:pt x="1908" y="7037"/>
                    <a:pt x="2982" y="7037"/>
                  </a:cubicBezTo>
                  <a:cubicBezTo>
                    <a:pt x="5546" y="7037"/>
                    <a:pt x="8080" y="7037"/>
                    <a:pt x="10644" y="7037"/>
                  </a:cubicBezTo>
                  <a:cubicBezTo>
                    <a:pt x="11091" y="7037"/>
                    <a:pt x="11509" y="6858"/>
                    <a:pt x="11837" y="6529"/>
                  </a:cubicBezTo>
                  <a:cubicBezTo>
                    <a:pt x="12224" y="6112"/>
                    <a:pt x="12373" y="5606"/>
                    <a:pt x="12344" y="5039"/>
                  </a:cubicBezTo>
                  <a:cubicBezTo>
                    <a:pt x="12284" y="4472"/>
                    <a:pt x="12045" y="4026"/>
                    <a:pt x="11568" y="3699"/>
                  </a:cubicBezTo>
                  <a:cubicBezTo>
                    <a:pt x="11210" y="3460"/>
                    <a:pt x="10823" y="3370"/>
                    <a:pt x="10375" y="3430"/>
                  </a:cubicBezTo>
                  <a:cubicBezTo>
                    <a:pt x="10287" y="3430"/>
                    <a:pt x="10256" y="3400"/>
                    <a:pt x="10226" y="3341"/>
                  </a:cubicBezTo>
                  <a:cubicBezTo>
                    <a:pt x="9898" y="2774"/>
                    <a:pt x="9452" y="2416"/>
                    <a:pt x="8855" y="2267"/>
                  </a:cubicBezTo>
                  <a:cubicBezTo>
                    <a:pt x="8289" y="2118"/>
                    <a:pt x="7751" y="2148"/>
                    <a:pt x="7274" y="2565"/>
                  </a:cubicBezTo>
                  <a:cubicBezTo>
                    <a:pt x="7245" y="2565"/>
                    <a:pt x="7215" y="2565"/>
                    <a:pt x="7215" y="2565"/>
                  </a:cubicBezTo>
                  <a:cubicBezTo>
                    <a:pt x="7066" y="2506"/>
                    <a:pt x="6916" y="2416"/>
                    <a:pt x="6738" y="2356"/>
                  </a:cubicBezTo>
                  <a:cubicBezTo>
                    <a:pt x="6977" y="2118"/>
                    <a:pt x="7245" y="1939"/>
                    <a:pt x="7573" y="1820"/>
                  </a:cubicBezTo>
                  <a:cubicBezTo>
                    <a:pt x="7543" y="1790"/>
                    <a:pt x="7543" y="1760"/>
                    <a:pt x="7513" y="1730"/>
                  </a:cubicBezTo>
                  <a:cubicBezTo>
                    <a:pt x="6708" y="418"/>
                    <a:pt x="4801" y="359"/>
                    <a:pt x="3906" y="1611"/>
                  </a:cubicBezTo>
                  <a:cubicBezTo>
                    <a:pt x="3608" y="2029"/>
                    <a:pt x="3459" y="2506"/>
                    <a:pt x="3548" y="3042"/>
                  </a:cubicBezTo>
                  <a:cubicBezTo>
                    <a:pt x="3578" y="3161"/>
                    <a:pt x="3608" y="3281"/>
                    <a:pt x="3608" y="34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5F5F5F"/>
                </a:solidFill>
              </a:endParaRPr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1913959" y="2853091"/>
              <a:ext cx="116542" cy="11654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1689841" y="2853091"/>
              <a:ext cx="116542" cy="11654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1456759" y="2853091"/>
              <a:ext cx="116542" cy="11654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Молния 56"/>
          <p:cNvSpPr/>
          <p:nvPr/>
        </p:nvSpPr>
        <p:spPr>
          <a:xfrm>
            <a:off x="6553189" y="1139009"/>
            <a:ext cx="649946" cy="349624"/>
          </a:xfrm>
          <a:prstGeom prst="lightningBol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663385" y="173019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 spc="-100" baseline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solidFill>
                  <a:srgbClr val="00B0F0"/>
                </a:solidFill>
              </a:rPr>
              <a:t>В результате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/>
              <a:t>Что делать?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726" y="818606"/>
            <a:ext cx="5277393" cy="36663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Не использовать ИТ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Опираться на ИТ</a:t>
            </a:r>
          </a:p>
          <a:p>
            <a:pPr lvl="1"/>
            <a:r>
              <a:rPr lang="ru-RU" sz="1600" dirty="0" smtClean="0"/>
              <a:t>Анализ и планирование</a:t>
            </a:r>
          </a:p>
          <a:p>
            <a:pPr lvl="2"/>
            <a:r>
              <a:rPr lang="ru-RU" sz="1600" dirty="0" smtClean="0"/>
              <a:t>Приоритеты</a:t>
            </a:r>
          </a:p>
          <a:p>
            <a:pPr lvl="2"/>
            <a:r>
              <a:rPr lang="ru-RU" sz="1600" dirty="0" smtClean="0"/>
              <a:t>Задачи</a:t>
            </a:r>
          </a:p>
          <a:p>
            <a:pPr lvl="2"/>
            <a:r>
              <a:rPr lang="ru-RU" sz="1600" dirty="0" smtClean="0"/>
              <a:t>Технологии</a:t>
            </a:r>
          </a:p>
          <a:p>
            <a:pPr lvl="2"/>
            <a:r>
              <a:rPr lang="ru-RU" sz="1600" dirty="0" smtClean="0"/>
              <a:t>Люди  (Пациенты, Родственники, Руководители)</a:t>
            </a:r>
          </a:p>
          <a:p>
            <a:pPr lvl="2"/>
            <a:r>
              <a:rPr lang="ru-RU" sz="1600" dirty="0" smtClean="0"/>
              <a:t>Экосистема</a:t>
            </a:r>
          </a:p>
          <a:p>
            <a:pPr lvl="1"/>
            <a:r>
              <a:rPr lang="ru-RU" sz="1600" dirty="0" smtClean="0"/>
              <a:t>Поэтапная  реализация</a:t>
            </a:r>
          </a:p>
          <a:p>
            <a:pPr lvl="1"/>
            <a:r>
              <a:rPr lang="ru-RU" sz="1600" dirty="0" smtClean="0"/>
              <a:t>Анализ эффективности</a:t>
            </a:r>
          </a:p>
          <a:p>
            <a:pPr lvl="1"/>
            <a:r>
              <a:rPr lang="ru-RU" sz="1600" dirty="0" smtClean="0"/>
              <a:t>Развитие</a:t>
            </a:r>
            <a:endParaRPr lang="ru-RU" sz="16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5" y="962344"/>
            <a:ext cx="3068137" cy="3078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0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8082" y="38691"/>
            <a:ext cx="8026954" cy="567946"/>
          </a:xfrm>
        </p:spPr>
        <p:txBody>
          <a:bodyPr/>
          <a:lstStyle/>
          <a:p>
            <a:pPr algn="l"/>
            <a:r>
              <a:rPr lang="ru-RU" sz="2800" dirty="0" smtClean="0"/>
              <a:t>Почему ФОРС</a:t>
            </a:r>
            <a:endParaRPr lang="en-US" sz="2800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1180589" y="719116"/>
            <a:ext cx="1623181" cy="3593580"/>
            <a:chOff x="1554794" y="1770163"/>
            <a:chExt cx="1623181" cy="3593580"/>
          </a:xfrm>
        </p:grpSpPr>
        <p:sp>
          <p:nvSpPr>
            <p:cNvPr id="72" name="Полилиния 71"/>
            <p:cNvSpPr/>
            <p:nvPr/>
          </p:nvSpPr>
          <p:spPr>
            <a:xfrm>
              <a:off x="1554794" y="3036831"/>
              <a:ext cx="1623181" cy="1067778"/>
            </a:xfrm>
            <a:custGeom>
              <a:avLst/>
              <a:gdLst>
                <a:gd name="connsiteX0" fmla="*/ 0 w 1143142"/>
                <a:gd name="connsiteY0" fmla="*/ 91451 h 914514"/>
                <a:gd name="connsiteX1" fmla="*/ 91451 w 1143142"/>
                <a:gd name="connsiteY1" fmla="*/ 0 h 914514"/>
                <a:gd name="connsiteX2" fmla="*/ 1051691 w 1143142"/>
                <a:gd name="connsiteY2" fmla="*/ 0 h 914514"/>
                <a:gd name="connsiteX3" fmla="*/ 1143142 w 1143142"/>
                <a:gd name="connsiteY3" fmla="*/ 91451 h 914514"/>
                <a:gd name="connsiteX4" fmla="*/ 1143142 w 1143142"/>
                <a:gd name="connsiteY4" fmla="*/ 823063 h 914514"/>
                <a:gd name="connsiteX5" fmla="*/ 1051691 w 1143142"/>
                <a:gd name="connsiteY5" fmla="*/ 914514 h 914514"/>
                <a:gd name="connsiteX6" fmla="*/ 91451 w 1143142"/>
                <a:gd name="connsiteY6" fmla="*/ 914514 h 914514"/>
                <a:gd name="connsiteX7" fmla="*/ 0 w 1143142"/>
                <a:gd name="connsiteY7" fmla="*/ 823063 h 914514"/>
                <a:gd name="connsiteX8" fmla="*/ 0 w 1143142"/>
                <a:gd name="connsiteY8" fmla="*/ 91451 h 9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142" h="914514">
                  <a:moveTo>
                    <a:pt x="0" y="91451"/>
                  </a:moveTo>
                  <a:cubicBezTo>
                    <a:pt x="0" y="40944"/>
                    <a:pt x="40944" y="0"/>
                    <a:pt x="91451" y="0"/>
                  </a:cubicBezTo>
                  <a:lnTo>
                    <a:pt x="1051691" y="0"/>
                  </a:lnTo>
                  <a:cubicBezTo>
                    <a:pt x="1102198" y="0"/>
                    <a:pt x="1143142" y="40944"/>
                    <a:pt x="1143142" y="91451"/>
                  </a:cubicBezTo>
                  <a:lnTo>
                    <a:pt x="1143142" y="823063"/>
                  </a:lnTo>
                  <a:cubicBezTo>
                    <a:pt x="1143142" y="873570"/>
                    <a:pt x="1102198" y="914514"/>
                    <a:pt x="1051691" y="914514"/>
                  </a:cubicBezTo>
                  <a:lnTo>
                    <a:pt x="91451" y="914514"/>
                  </a:lnTo>
                  <a:cubicBezTo>
                    <a:pt x="40944" y="914514"/>
                    <a:pt x="0" y="873570"/>
                    <a:pt x="0" y="823063"/>
                  </a:cubicBezTo>
                  <a:lnTo>
                    <a:pt x="0" y="91451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5835" tIns="45835" rIns="45835" bIns="458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Система бюджетирования и финансового планирования</a:t>
              </a:r>
              <a:endParaRPr lang="ru-RU" sz="1200" b="1" kern="1200" dirty="0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1554794" y="1770163"/>
              <a:ext cx="1623181" cy="1067778"/>
            </a:xfrm>
            <a:custGeom>
              <a:avLst/>
              <a:gdLst>
                <a:gd name="connsiteX0" fmla="*/ 0 w 1143142"/>
                <a:gd name="connsiteY0" fmla="*/ 91451 h 914514"/>
                <a:gd name="connsiteX1" fmla="*/ 91451 w 1143142"/>
                <a:gd name="connsiteY1" fmla="*/ 0 h 914514"/>
                <a:gd name="connsiteX2" fmla="*/ 1051691 w 1143142"/>
                <a:gd name="connsiteY2" fmla="*/ 0 h 914514"/>
                <a:gd name="connsiteX3" fmla="*/ 1143142 w 1143142"/>
                <a:gd name="connsiteY3" fmla="*/ 91451 h 914514"/>
                <a:gd name="connsiteX4" fmla="*/ 1143142 w 1143142"/>
                <a:gd name="connsiteY4" fmla="*/ 823063 h 914514"/>
                <a:gd name="connsiteX5" fmla="*/ 1051691 w 1143142"/>
                <a:gd name="connsiteY5" fmla="*/ 914514 h 914514"/>
                <a:gd name="connsiteX6" fmla="*/ 91451 w 1143142"/>
                <a:gd name="connsiteY6" fmla="*/ 914514 h 914514"/>
                <a:gd name="connsiteX7" fmla="*/ 0 w 1143142"/>
                <a:gd name="connsiteY7" fmla="*/ 823063 h 914514"/>
                <a:gd name="connsiteX8" fmla="*/ 0 w 1143142"/>
                <a:gd name="connsiteY8" fmla="*/ 91451 h 9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142" h="914514">
                  <a:moveTo>
                    <a:pt x="0" y="91451"/>
                  </a:moveTo>
                  <a:cubicBezTo>
                    <a:pt x="0" y="40944"/>
                    <a:pt x="40944" y="0"/>
                    <a:pt x="91451" y="0"/>
                  </a:cubicBezTo>
                  <a:lnTo>
                    <a:pt x="1051691" y="0"/>
                  </a:lnTo>
                  <a:cubicBezTo>
                    <a:pt x="1102198" y="0"/>
                    <a:pt x="1143142" y="40944"/>
                    <a:pt x="1143142" y="91451"/>
                  </a:cubicBezTo>
                  <a:lnTo>
                    <a:pt x="1143142" y="823063"/>
                  </a:lnTo>
                  <a:cubicBezTo>
                    <a:pt x="1143142" y="873570"/>
                    <a:pt x="1102198" y="914514"/>
                    <a:pt x="1051691" y="914514"/>
                  </a:cubicBezTo>
                  <a:lnTo>
                    <a:pt x="91451" y="914514"/>
                  </a:lnTo>
                  <a:cubicBezTo>
                    <a:pt x="40944" y="914514"/>
                    <a:pt x="0" y="873570"/>
                    <a:pt x="0" y="823063"/>
                  </a:cubicBezTo>
                  <a:lnTo>
                    <a:pt x="0" y="91451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5835" tIns="45835" rIns="45835" bIns="458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/>
                <a:t>Передвижной</a:t>
              </a:r>
              <a:endParaRPr lang="en-US" sz="1400" b="1" dirty="0" smtClean="0"/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/>
                <a:t> медицинский </a:t>
              </a:r>
              <a:endParaRPr lang="en-US" sz="1400" b="1" dirty="0" smtClean="0"/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/>
                <a:t>комплекс</a:t>
              </a:r>
              <a:endParaRPr lang="ru-RU" sz="1400" b="1" kern="1200" dirty="0"/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1554794" y="4295965"/>
              <a:ext cx="1623181" cy="1067778"/>
            </a:xfrm>
            <a:custGeom>
              <a:avLst/>
              <a:gdLst>
                <a:gd name="connsiteX0" fmla="*/ 0 w 1143142"/>
                <a:gd name="connsiteY0" fmla="*/ 91451 h 914514"/>
                <a:gd name="connsiteX1" fmla="*/ 91451 w 1143142"/>
                <a:gd name="connsiteY1" fmla="*/ 0 h 914514"/>
                <a:gd name="connsiteX2" fmla="*/ 1051691 w 1143142"/>
                <a:gd name="connsiteY2" fmla="*/ 0 h 914514"/>
                <a:gd name="connsiteX3" fmla="*/ 1143142 w 1143142"/>
                <a:gd name="connsiteY3" fmla="*/ 91451 h 914514"/>
                <a:gd name="connsiteX4" fmla="*/ 1143142 w 1143142"/>
                <a:gd name="connsiteY4" fmla="*/ 823063 h 914514"/>
                <a:gd name="connsiteX5" fmla="*/ 1051691 w 1143142"/>
                <a:gd name="connsiteY5" fmla="*/ 914514 h 914514"/>
                <a:gd name="connsiteX6" fmla="*/ 91451 w 1143142"/>
                <a:gd name="connsiteY6" fmla="*/ 914514 h 914514"/>
                <a:gd name="connsiteX7" fmla="*/ 0 w 1143142"/>
                <a:gd name="connsiteY7" fmla="*/ 823063 h 914514"/>
                <a:gd name="connsiteX8" fmla="*/ 0 w 1143142"/>
                <a:gd name="connsiteY8" fmla="*/ 91451 h 9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142" h="914514">
                  <a:moveTo>
                    <a:pt x="0" y="91451"/>
                  </a:moveTo>
                  <a:cubicBezTo>
                    <a:pt x="0" y="40944"/>
                    <a:pt x="40944" y="0"/>
                    <a:pt x="91451" y="0"/>
                  </a:cubicBezTo>
                  <a:lnTo>
                    <a:pt x="1051691" y="0"/>
                  </a:lnTo>
                  <a:cubicBezTo>
                    <a:pt x="1102198" y="0"/>
                    <a:pt x="1143142" y="40944"/>
                    <a:pt x="1143142" y="91451"/>
                  </a:cubicBezTo>
                  <a:lnTo>
                    <a:pt x="1143142" y="823063"/>
                  </a:lnTo>
                  <a:cubicBezTo>
                    <a:pt x="1143142" y="873570"/>
                    <a:pt x="1102198" y="914514"/>
                    <a:pt x="1051691" y="914514"/>
                  </a:cubicBezTo>
                  <a:lnTo>
                    <a:pt x="91451" y="914514"/>
                  </a:lnTo>
                  <a:cubicBezTo>
                    <a:pt x="40944" y="914514"/>
                    <a:pt x="0" y="873570"/>
                    <a:pt x="0" y="823063"/>
                  </a:cubicBezTo>
                  <a:lnTo>
                    <a:pt x="0" y="91451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5835" tIns="45835" rIns="45835" bIns="458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err="1" smtClean="0"/>
                <a:t>МИС</a:t>
              </a:r>
              <a:r>
                <a:rPr lang="ru-RU" sz="1400" b="1" kern="1200" dirty="0" smtClean="0"/>
                <a:t> по методологии </a:t>
              </a:r>
              <a:r>
                <a:rPr lang="ru-RU" sz="1400" b="1" kern="1200" dirty="0" err="1" smtClean="0"/>
                <a:t>Тавровского</a:t>
              </a:r>
              <a:r>
                <a:rPr lang="ru-RU" sz="1400" b="1" kern="1200" dirty="0" smtClean="0"/>
                <a:t> </a:t>
              </a:r>
              <a:r>
                <a:rPr lang="ru-RU" sz="1400" b="1" kern="1200" dirty="0" err="1" smtClean="0"/>
                <a:t>В.М</a:t>
              </a:r>
              <a:r>
                <a:rPr lang="ru-RU" sz="1400" b="1" kern="1200" dirty="0" smtClean="0"/>
                <a:t>.</a:t>
              </a:r>
              <a:endParaRPr lang="ru-RU" sz="1400" b="1" kern="1200" dirty="0"/>
            </a:p>
          </p:txBody>
        </p:sp>
      </p:grpSp>
      <p:sp>
        <p:nvSpPr>
          <p:cNvPr id="77" name="Полилиния 76"/>
          <p:cNvSpPr/>
          <p:nvPr/>
        </p:nvSpPr>
        <p:spPr>
          <a:xfrm>
            <a:off x="3558418" y="2291545"/>
            <a:ext cx="1920454" cy="1906747"/>
          </a:xfrm>
          <a:custGeom>
            <a:avLst/>
            <a:gdLst>
              <a:gd name="connsiteX0" fmla="*/ 0 w 1633061"/>
              <a:gd name="connsiteY0" fmla="*/ 816531 h 1633061"/>
              <a:gd name="connsiteX1" fmla="*/ 816531 w 1633061"/>
              <a:gd name="connsiteY1" fmla="*/ 0 h 1633061"/>
              <a:gd name="connsiteX2" fmla="*/ 1633062 w 1633061"/>
              <a:gd name="connsiteY2" fmla="*/ 816531 h 1633061"/>
              <a:gd name="connsiteX3" fmla="*/ 816531 w 1633061"/>
              <a:gd name="connsiteY3" fmla="*/ 1633062 h 1633061"/>
              <a:gd name="connsiteX4" fmla="*/ 0 w 1633061"/>
              <a:gd name="connsiteY4" fmla="*/ 816531 h 163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3061" h="1633061">
                <a:moveTo>
                  <a:pt x="0" y="816531"/>
                </a:moveTo>
                <a:cubicBezTo>
                  <a:pt x="0" y="365573"/>
                  <a:pt x="365573" y="0"/>
                  <a:pt x="816531" y="0"/>
                </a:cubicBezTo>
                <a:cubicBezTo>
                  <a:pt x="1267489" y="0"/>
                  <a:pt x="1633062" y="365573"/>
                  <a:pt x="1633062" y="816531"/>
                </a:cubicBezTo>
                <a:cubicBezTo>
                  <a:pt x="1633062" y="1267489"/>
                  <a:pt x="1267489" y="1633062"/>
                  <a:pt x="816531" y="1633062"/>
                </a:cubicBezTo>
                <a:cubicBezTo>
                  <a:pt x="365573" y="1633062"/>
                  <a:pt x="0" y="1267489"/>
                  <a:pt x="0" y="81653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239156" tIns="246776" rIns="239156" bIns="24677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 </a:t>
            </a:r>
            <a:r>
              <a:rPr lang="ru-RU" sz="1200" b="1" kern="1200" dirty="0" smtClean="0"/>
              <a:t>Ведомственный или региональный портал </a:t>
            </a:r>
            <a:endParaRPr lang="en-US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(центральный интеграционный узел)</a:t>
            </a:r>
            <a:endParaRPr lang="ru-RU" sz="1200" b="1" kern="1200" dirty="0"/>
          </a:p>
        </p:txBody>
      </p:sp>
      <p:sp>
        <p:nvSpPr>
          <p:cNvPr id="81" name="Полилиния 80"/>
          <p:cNvSpPr/>
          <p:nvPr/>
        </p:nvSpPr>
        <p:spPr>
          <a:xfrm>
            <a:off x="3707054" y="719116"/>
            <a:ext cx="1623181" cy="1067778"/>
          </a:xfrm>
          <a:custGeom>
            <a:avLst/>
            <a:gdLst>
              <a:gd name="connsiteX0" fmla="*/ 0 w 1143142"/>
              <a:gd name="connsiteY0" fmla="*/ 91451 h 914514"/>
              <a:gd name="connsiteX1" fmla="*/ 91451 w 1143142"/>
              <a:gd name="connsiteY1" fmla="*/ 0 h 914514"/>
              <a:gd name="connsiteX2" fmla="*/ 1051691 w 1143142"/>
              <a:gd name="connsiteY2" fmla="*/ 0 h 914514"/>
              <a:gd name="connsiteX3" fmla="*/ 1143142 w 1143142"/>
              <a:gd name="connsiteY3" fmla="*/ 91451 h 914514"/>
              <a:gd name="connsiteX4" fmla="*/ 1143142 w 1143142"/>
              <a:gd name="connsiteY4" fmla="*/ 823063 h 914514"/>
              <a:gd name="connsiteX5" fmla="*/ 1051691 w 1143142"/>
              <a:gd name="connsiteY5" fmla="*/ 914514 h 914514"/>
              <a:gd name="connsiteX6" fmla="*/ 91451 w 1143142"/>
              <a:gd name="connsiteY6" fmla="*/ 914514 h 914514"/>
              <a:gd name="connsiteX7" fmla="*/ 0 w 1143142"/>
              <a:gd name="connsiteY7" fmla="*/ 823063 h 914514"/>
              <a:gd name="connsiteX8" fmla="*/ 0 w 1143142"/>
              <a:gd name="connsiteY8" fmla="*/ 91451 h 91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142" h="914514">
                <a:moveTo>
                  <a:pt x="0" y="91451"/>
                </a:moveTo>
                <a:cubicBezTo>
                  <a:pt x="0" y="40944"/>
                  <a:pt x="40944" y="0"/>
                  <a:pt x="91451" y="0"/>
                </a:cubicBezTo>
                <a:lnTo>
                  <a:pt x="1051691" y="0"/>
                </a:lnTo>
                <a:cubicBezTo>
                  <a:pt x="1102198" y="0"/>
                  <a:pt x="1143142" y="40944"/>
                  <a:pt x="1143142" y="91451"/>
                </a:cubicBezTo>
                <a:lnTo>
                  <a:pt x="1143142" y="823063"/>
                </a:lnTo>
                <a:cubicBezTo>
                  <a:pt x="1143142" y="873570"/>
                  <a:pt x="1102198" y="914514"/>
                  <a:pt x="1051691" y="914514"/>
                </a:cubicBezTo>
                <a:lnTo>
                  <a:pt x="91451" y="914514"/>
                </a:lnTo>
                <a:cubicBezTo>
                  <a:pt x="40944" y="914514"/>
                  <a:pt x="0" y="873570"/>
                  <a:pt x="0" y="823063"/>
                </a:cubicBezTo>
                <a:lnTo>
                  <a:pt x="0" y="91451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45835" tIns="45835" rIns="45835" bIns="45835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Портал телемедицинских услуг</a:t>
            </a:r>
            <a:endParaRPr lang="ru-RU" sz="1400" b="1" kern="12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831338" y="4470293"/>
            <a:ext cx="5374614" cy="49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45835" tIns="45835" rIns="45835" bIns="45835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2">
                    <a:lumMod val="25000"/>
                  </a:schemeClr>
                </a:solidFill>
              </a:rPr>
              <a:t>Комплексная аналитика и </a:t>
            </a:r>
            <a:r>
              <a:rPr lang="en-US" sz="1600" b="1" kern="1200" dirty="0" err="1" smtClean="0">
                <a:solidFill>
                  <a:schemeClr val="tx2">
                    <a:lumMod val="25000"/>
                  </a:schemeClr>
                </a:solidFill>
              </a:rPr>
              <a:t>BigDat</a:t>
            </a:r>
            <a:r>
              <a:rPr lang="en-US" sz="1600" b="1" dirty="0" err="1">
                <a:solidFill>
                  <a:schemeClr val="tx2">
                    <a:lumMod val="25000"/>
                  </a:schemeClr>
                </a:solidFill>
              </a:rPr>
              <a:t>a</a:t>
            </a:r>
            <a:endParaRPr lang="ru-RU" sz="1600" b="1" kern="12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6233520" y="719116"/>
            <a:ext cx="1658028" cy="3593580"/>
            <a:chOff x="6607725" y="1770163"/>
            <a:chExt cx="1658028" cy="3593580"/>
          </a:xfrm>
        </p:grpSpPr>
        <p:sp>
          <p:nvSpPr>
            <p:cNvPr id="84" name="Полилиния 83"/>
            <p:cNvSpPr/>
            <p:nvPr/>
          </p:nvSpPr>
          <p:spPr>
            <a:xfrm>
              <a:off x="6630508" y="3036831"/>
              <a:ext cx="1623181" cy="1067778"/>
            </a:xfrm>
            <a:custGeom>
              <a:avLst/>
              <a:gdLst>
                <a:gd name="connsiteX0" fmla="*/ 0 w 1143142"/>
                <a:gd name="connsiteY0" fmla="*/ 91451 h 914514"/>
                <a:gd name="connsiteX1" fmla="*/ 91451 w 1143142"/>
                <a:gd name="connsiteY1" fmla="*/ 0 h 914514"/>
                <a:gd name="connsiteX2" fmla="*/ 1051691 w 1143142"/>
                <a:gd name="connsiteY2" fmla="*/ 0 h 914514"/>
                <a:gd name="connsiteX3" fmla="*/ 1143142 w 1143142"/>
                <a:gd name="connsiteY3" fmla="*/ 91451 h 914514"/>
                <a:gd name="connsiteX4" fmla="*/ 1143142 w 1143142"/>
                <a:gd name="connsiteY4" fmla="*/ 823063 h 914514"/>
                <a:gd name="connsiteX5" fmla="*/ 1051691 w 1143142"/>
                <a:gd name="connsiteY5" fmla="*/ 914514 h 914514"/>
                <a:gd name="connsiteX6" fmla="*/ 91451 w 1143142"/>
                <a:gd name="connsiteY6" fmla="*/ 914514 h 914514"/>
                <a:gd name="connsiteX7" fmla="*/ 0 w 1143142"/>
                <a:gd name="connsiteY7" fmla="*/ 823063 h 914514"/>
                <a:gd name="connsiteX8" fmla="*/ 0 w 1143142"/>
                <a:gd name="connsiteY8" fmla="*/ 91451 h 9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142" h="914514">
                  <a:moveTo>
                    <a:pt x="0" y="91451"/>
                  </a:moveTo>
                  <a:cubicBezTo>
                    <a:pt x="0" y="40944"/>
                    <a:pt x="40944" y="0"/>
                    <a:pt x="91451" y="0"/>
                  </a:cubicBezTo>
                  <a:lnTo>
                    <a:pt x="1051691" y="0"/>
                  </a:lnTo>
                  <a:cubicBezTo>
                    <a:pt x="1102198" y="0"/>
                    <a:pt x="1143142" y="40944"/>
                    <a:pt x="1143142" y="91451"/>
                  </a:cubicBezTo>
                  <a:lnTo>
                    <a:pt x="1143142" y="823063"/>
                  </a:lnTo>
                  <a:cubicBezTo>
                    <a:pt x="1143142" y="873570"/>
                    <a:pt x="1102198" y="914514"/>
                    <a:pt x="1051691" y="914514"/>
                  </a:cubicBezTo>
                  <a:lnTo>
                    <a:pt x="91451" y="914514"/>
                  </a:lnTo>
                  <a:cubicBezTo>
                    <a:pt x="40944" y="914514"/>
                    <a:pt x="0" y="873570"/>
                    <a:pt x="0" y="823063"/>
                  </a:cubicBezTo>
                  <a:lnTo>
                    <a:pt x="0" y="91451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C00000"/>
              </a:solidFill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hueOff val="1114094"/>
                <a:satOff val="-33846"/>
                <a:lumOff val="1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835" tIns="45835" rIns="45835" bIns="45835" numCol="1" spcCol="1270" anchor="b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 dirty="0" smtClean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Мониторинг здоровья спортсменов</a:t>
              </a:r>
              <a:endParaRPr lang="ru-RU" sz="1200" b="1" kern="1200" dirty="0"/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6642572" y="4295965"/>
              <a:ext cx="1623181" cy="1067778"/>
            </a:xfrm>
            <a:custGeom>
              <a:avLst/>
              <a:gdLst>
                <a:gd name="connsiteX0" fmla="*/ 0 w 1143142"/>
                <a:gd name="connsiteY0" fmla="*/ 91451 h 914514"/>
                <a:gd name="connsiteX1" fmla="*/ 91451 w 1143142"/>
                <a:gd name="connsiteY1" fmla="*/ 0 h 914514"/>
                <a:gd name="connsiteX2" fmla="*/ 1051691 w 1143142"/>
                <a:gd name="connsiteY2" fmla="*/ 0 h 914514"/>
                <a:gd name="connsiteX3" fmla="*/ 1143142 w 1143142"/>
                <a:gd name="connsiteY3" fmla="*/ 91451 h 914514"/>
                <a:gd name="connsiteX4" fmla="*/ 1143142 w 1143142"/>
                <a:gd name="connsiteY4" fmla="*/ 823063 h 914514"/>
                <a:gd name="connsiteX5" fmla="*/ 1051691 w 1143142"/>
                <a:gd name="connsiteY5" fmla="*/ 914514 h 914514"/>
                <a:gd name="connsiteX6" fmla="*/ 91451 w 1143142"/>
                <a:gd name="connsiteY6" fmla="*/ 914514 h 914514"/>
                <a:gd name="connsiteX7" fmla="*/ 0 w 1143142"/>
                <a:gd name="connsiteY7" fmla="*/ 823063 h 914514"/>
                <a:gd name="connsiteX8" fmla="*/ 0 w 1143142"/>
                <a:gd name="connsiteY8" fmla="*/ 91451 h 9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142" h="914514">
                  <a:moveTo>
                    <a:pt x="0" y="91451"/>
                  </a:moveTo>
                  <a:cubicBezTo>
                    <a:pt x="0" y="40944"/>
                    <a:pt x="40944" y="0"/>
                    <a:pt x="91451" y="0"/>
                  </a:cubicBezTo>
                  <a:lnTo>
                    <a:pt x="1051691" y="0"/>
                  </a:lnTo>
                  <a:cubicBezTo>
                    <a:pt x="1102198" y="0"/>
                    <a:pt x="1143142" y="40944"/>
                    <a:pt x="1143142" y="91451"/>
                  </a:cubicBezTo>
                  <a:lnTo>
                    <a:pt x="1143142" y="823063"/>
                  </a:lnTo>
                  <a:cubicBezTo>
                    <a:pt x="1143142" y="873570"/>
                    <a:pt x="1102198" y="914514"/>
                    <a:pt x="1051691" y="914514"/>
                  </a:cubicBezTo>
                  <a:lnTo>
                    <a:pt x="91451" y="914514"/>
                  </a:lnTo>
                  <a:cubicBezTo>
                    <a:pt x="40944" y="914514"/>
                    <a:pt x="0" y="873570"/>
                    <a:pt x="0" y="823063"/>
                  </a:cubicBezTo>
                  <a:lnTo>
                    <a:pt x="0" y="91451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5835" tIns="45835" rIns="45835" bIns="458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Индекс здоровья </a:t>
              </a:r>
              <a:r>
                <a:rPr lang="en-US" sz="1400" b="1" kern="1200" dirty="0" smtClean="0"/>
                <a:t>DACADOO</a:t>
              </a:r>
            </a:p>
          </p:txBody>
        </p:sp>
        <p:grpSp>
          <p:nvGrpSpPr>
            <p:cNvPr id="86" name="Группа 85"/>
            <p:cNvGrpSpPr/>
            <p:nvPr/>
          </p:nvGrpSpPr>
          <p:grpSpPr>
            <a:xfrm>
              <a:off x="6607725" y="1770163"/>
              <a:ext cx="1623181" cy="1067778"/>
              <a:chOff x="5796136" y="1673344"/>
              <a:chExt cx="1623181" cy="1067778"/>
            </a:xfrm>
          </p:grpSpPr>
          <p:sp>
            <p:nvSpPr>
              <p:cNvPr id="88" name="Полилиния 87"/>
              <p:cNvSpPr/>
              <p:nvPr/>
            </p:nvSpPr>
            <p:spPr>
              <a:xfrm>
                <a:off x="5796136" y="1673344"/>
                <a:ext cx="1623181" cy="1067778"/>
              </a:xfrm>
              <a:custGeom>
                <a:avLst/>
                <a:gdLst>
                  <a:gd name="connsiteX0" fmla="*/ 0 w 1143142"/>
                  <a:gd name="connsiteY0" fmla="*/ 91451 h 914514"/>
                  <a:gd name="connsiteX1" fmla="*/ 91451 w 1143142"/>
                  <a:gd name="connsiteY1" fmla="*/ 0 h 914514"/>
                  <a:gd name="connsiteX2" fmla="*/ 1051691 w 1143142"/>
                  <a:gd name="connsiteY2" fmla="*/ 0 h 914514"/>
                  <a:gd name="connsiteX3" fmla="*/ 1143142 w 1143142"/>
                  <a:gd name="connsiteY3" fmla="*/ 91451 h 914514"/>
                  <a:gd name="connsiteX4" fmla="*/ 1143142 w 1143142"/>
                  <a:gd name="connsiteY4" fmla="*/ 823063 h 914514"/>
                  <a:gd name="connsiteX5" fmla="*/ 1051691 w 1143142"/>
                  <a:gd name="connsiteY5" fmla="*/ 914514 h 914514"/>
                  <a:gd name="connsiteX6" fmla="*/ 91451 w 1143142"/>
                  <a:gd name="connsiteY6" fmla="*/ 914514 h 914514"/>
                  <a:gd name="connsiteX7" fmla="*/ 0 w 1143142"/>
                  <a:gd name="connsiteY7" fmla="*/ 823063 h 914514"/>
                  <a:gd name="connsiteX8" fmla="*/ 0 w 1143142"/>
                  <a:gd name="connsiteY8" fmla="*/ 91451 h 9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142" h="914514">
                    <a:moveTo>
                      <a:pt x="0" y="91451"/>
                    </a:moveTo>
                    <a:cubicBezTo>
                      <a:pt x="0" y="40944"/>
                      <a:pt x="40944" y="0"/>
                      <a:pt x="91451" y="0"/>
                    </a:cubicBezTo>
                    <a:lnTo>
                      <a:pt x="1051691" y="0"/>
                    </a:lnTo>
                    <a:cubicBezTo>
                      <a:pt x="1102198" y="0"/>
                      <a:pt x="1143142" y="40944"/>
                      <a:pt x="1143142" y="91451"/>
                    </a:cubicBezTo>
                    <a:lnTo>
                      <a:pt x="1143142" y="823063"/>
                    </a:lnTo>
                    <a:cubicBezTo>
                      <a:pt x="1143142" y="873570"/>
                      <a:pt x="1102198" y="914514"/>
                      <a:pt x="1051691" y="914514"/>
                    </a:cubicBezTo>
                    <a:lnTo>
                      <a:pt x="91451" y="914514"/>
                    </a:lnTo>
                    <a:cubicBezTo>
                      <a:pt x="40944" y="914514"/>
                      <a:pt x="0" y="873570"/>
                      <a:pt x="0" y="823063"/>
                    </a:cubicBezTo>
                    <a:lnTo>
                      <a:pt x="0" y="91451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C00000"/>
                </a:solidFill>
              </a:ln>
              <a:effectLst/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4">
                  <a:hueOff val="1485459"/>
                  <a:satOff val="-45128"/>
                  <a:lumOff val="1490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835" tIns="45835" rIns="45835" bIns="45835" numCol="1" spcCol="1270" anchor="b" anchorCtr="0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dirty="0" smtClean="0"/>
                  <a:t>Платформа</a:t>
                </a:r>
              </a:p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dirty="0" err="1" smtClean="0"/>
                  <a:t>телемониторинга</a:t>
                </a:r>
                <a:endParaRPr lang="ru-RU" sz="1400" b="1" kern="1200" dirty="0"/>
              </a:p>
            </p:txBody>
          </p: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5705" y="1908730"/>
                <a:ext cx="1024043" cy="274297"/>
              </a:xfrm>
              <a:prstGeom prst="rect">
                <a:avLst/>
              </a:prstGeom>
            </p:spPr>
          </p:pic>
        </p:grp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4838" y="3202396"/>
              <a:ext cx="1054521" cy="280393"/>
            </a:xfrm>
            <a:prstGeom prst="rect">
              <a:avLst/>
            </a:prstGeom>
          </p:spPr>
        </p:pic>
      </p:grpSp>
      <p:cxnSp>
        <p:nvCxnSpPr>
          <p:cNvPr id="90" name="Соединительная линия уступом 89"/>
          <p:cNvCxnSpPr/>
          <p:nvPr/>
        </p:nvCxnSpPr>
        <p:spPr>
          <a:xfrm flipV="1">
            <a:off x="2803770" y="3244918"/>
            <a:ext cx="662513" cy="533889"/>
          </a:xfrm>
          <a:prstGeom prst="bentConnector3">
            <a:avLst/>
          </a:prstGeom>
          <a:ln w="19050">
            <a:prstDash val="sysDot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/>
          <p:nvPr/>
        </p:nvCxnSpPr>
        <p:spPr>
          <a:xfrm>
            <a:off x="2803770" y="2519673"/>
            <a:ext cx="662513" cy="533889"/>
          </a:xfrm>
          <a:prstGeom prst="bentConnector3">
            <a:avLst/>
          </a:prstGeom>
          <a:ln w="1905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Соединительная линия уступом 91"/>
          <p:cNvCxnSpPr>
            <a:stCxn id="75" idx="4"/>
          </p:cNvCxnSpPr>
          <p:nvPr/>
        </p:nvCxnSpPr>
        <p:spPr>
          <a:xfrm>
            <a:off x="2803770" y="1680117"/>
            <a:ext cx="754648" cy="1106500"/>
          </a:xfrm>
          <a:prstGeom prst="bentConnector2">
            <a:avLst/>
          </a:prstGeom>
          <a:ln w="19050">
            <a:prstDash val="sysDot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4518644" y="1722346"/>
            <a:ext cx="2" cy="504651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4" name="Соединительная линия уступом 93"/>
          <p:cNvCxnSpPr/>
          <p:nvPr/>
        </p:nvCxnSpPr>
        <p:spPr>
          <a:xfrm rot="10800000">
            <a:off x="5564026" y="3244919"/>
            <a:ext cx="669495" cy="533891"/>
          </a:xfrm>
          <a:prstGeom prst="bentConnector3">
            <a:avLst/>
          </a:prstGeom>
          <a:ln w="19050">
            <a:prstDash val="sysDot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/>
          <p:nvPr/>
        </p:nvCxnSpPr>
        <p:spPr>
          <a:xfrm rot="10800000" flipV="1">
            <a:off x="5564026" y="2519672"/>
            <a:ext cx="669495" cy="533889"/>
          </a:xfrm>
          <a:prstGeom prst="bentConnector3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оединительная линия уступом 95"/>
          <p:cNvCxnSpPr/>
          <p:nvPr/>
        </p:nvCxnSpPr>
        <p:spPr>
          <a:xfrm flipH="1">
            <a:off x="5461459" y="1680116"/>
            <a:ext cx="754648" cy="1106500"/>
          </a:xfrm>
          <a:prstGeom prst="bentConnector2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77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/>
              <a:t>Наши заказчики и партнеры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806421"/>
            <a:ext cx="7772400" cy="36175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Заказчики:</a:t>
            </a:r>
          </a:p>
          <a:p>
            <a:pPr marL="588500" lvl="1">
              <a:spcBef>
                <a:spcPts val="0"/>
              </a:spcBef>
            </a:pPr>
            <a:r>
              <a:rPr lang="en-US" sz="1600" dirty="0" smtClean="0"/>
              <a:t>GEMC</a:t>
            </a:r>
            <a:endParaRPr lang="ru-RU" sz="1600" dirty="0"/>
          </a:p>
          <a:p>
            <a:pPr marL="588500" lvl="1">
              <a:spcBef>
                <a:spcPts val="0"/>
              </a:spcBef>
            </a:pPr>
            <a:r>
              <a:rPr lang="ru-RU" sz="1600" dirty="0"/>
              <a:t>ОАО «Медицина»</a:t>
            </a:r>
          </a:p>
          <a:p>
            <a:pPr marL="588500" lvl="1">
              <a:spcBef>
                <a:spcPts val="0"/>
              </a:spcBef>
            </a:pPr>
            <a:r>
              <a:rPr lang="ru-RU" sz="1600" dirty="0"/>
              <a:t>Научный Центр акушерства, гинекологии и </a:t>
            </a:r>
            <a:r>
              <a:rPr lang="ru-RU" sz="1600" dirty="0" err="1"/>
              <a:t>перинатологии</a:t>
            </a:r>
            <a:r>
              <a:rPr lang="ru-RU" sz="1600" dirty="0"/>
              <a:t> им. Кулакова</a:t>
            </a:r>
          </a:p>
          <a:p>
            <a:pPr marL="588500" lvl="1">
              <a:spcBef>
                <a:spcPts val="0"/>
              </a:spcBef>
            </a:pPr>
            <a:r>
              <a:rPr lang="ru-RU" sz="1600" dirty="0"/>
              <a:t>Областная больница г. Киров</a:t>
            </a:r>
          </a:p>
          <a:p>
            <a:pPr marL="588500" lvl="1">
              <a:spcBef>
                <a:spcPts val="0"/>
              </a:spcBef>
            </a:pPr>
            <a:r>
              <a:rPr lang="ru-RU" sz="1600" dirty="0" smtClean="0"/>
              <a:t>ПКБ N4 </a:t>
            </a:r>
            <a:r>
              <a:rPr lang="ru-RU" sz="1600" dirty="0"/>
              <a:t>ДЗ г. </a:t>
            </a:r>
            <a:r>
              <a:rPr lang="ru-RU" sz="1600" dirty="0" smtClean="0"/>
              <a:t>Москвы</a:t>
            </a:r>
          </a:p>
          <a:p>
            <a:pPr marL="588500" lvl="1">
              <a:spcBef>
                <a:spcPts val="0"/>
              </a:spcBef>
            </a:pPr>
            <a:r>
              <a:rPr lang="ru-RU" sz="1600" dirty="0" err="1" smtClean="0"/>
              <a:t>ПНД</a:t>
            </a:r>
            <a:r>
              <a:rPr lang="ru-RU" sz="1600" dirty="0" smtClean="0"/>
              <a:t> №33</a:t>
            </a:r>
            <a:endParaRPr lang="en-US" sz="1600" dirty="0" smtClean="0"/>
          </a:p>
          <a:p>
            <a:pPr marL="588500" lvl="1">
              <a:spcBef>
                <a:spcPts val="0"/>
              </a:spcBef>
            </a:pPr>
            <a:r>
              <a:rPr lang="ru-RU" sz="1600" dirty="0" err="1" smtClean="0"/>
              <a:t>ЦДЗ</a:t>
            </a:r>
            <a:r>
              <a:rPr lang="ru-RU" sz="1600" dirty="0" smtClean="0"/>
              <a:t>  </a:t>
            </a:r>
            <a:r>
              <a:rPr lang="ru-RU" sz="1600" dirty="0" err="1" smtClean="0"/>
              <a:t>ОАО</a:t>
            </a:r>
            <a:r>
              <a:rPr lang="ru-RU" sz="1600" dirty="0" smtClean="0"/>
              <a:t> «РЖД»</a:t>
            </a:r>
          </a:p>
          <a:p>
            <a:pPr marL="588500" lvl="1">
              <a:spcBef>
                <a:spcPts val="0"/>
              </a:spcBef>
            </a:pPr>
            <a:r>
              <a:rPr lang="ru-RU" sz="1600" dirty="0" smtClean="0"/>
              <a:t>Первый </a:t>
            </a:r>
            <a:r>
              <a:rPr lang="ru-RU" sz="1600" dirty="0" err="1" smtClean="0"/>
              <a:t>МГМУ</a:t>
            </a:r>
            <a:r>
              <a:rPr lang="ru-RU" sz="1600" dirty="0" smtClean="0"/>
              <a:t> им. </a:t>
            </a:r>
            <a:r>
              <a:rPr lang="ru-RU" sz="1600" dirty="0" err="1" smtClean="0"/>
              <a:t>И.М</a:t>
            </a:r>
            <a:r>
              <a:rPr lang="ru-RU" sz="1600" dirty="0" smtClean="0"/>
              <a:t>. Сеченова</a:t>
            </a: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Партнеры</a:t>
            </a:r>
          </a:p>
          <a:p>
            <a:pPr marL="588500" lvl="1">
              <a:spcBef>
                <a:spcPts val="0"/>
              </a:spcBef>
            </a:pPr>
            <a:r>
              <a:rPr lang="ru-RU" sz="1600" dirty="0"/>
              <a:t>Российская Ассоциация Телемедицины (</a:t>
            </a:r>
            <a:r>
              <a:rPr lang="ru-RU" sz="1600" dirty="0" err="1"/>
              <a:t>РАТ</a:t>
            </a:r>
            <a:r>
              <a:rPr lang="ru-RU" sz="1600" dirty="0"/>
              <a:t>)</a:t>
            </a:r>
          </a:p>
          <a:p>
            <a:pPr marL="588500" lvl="1">
              <a:spcBef>
                <a:spcPts val="0"/>
              </a:spcBef>
            </a:pPr>
            <a:r>
              <a:rPr lang="ru-RU" sz="1600" dirty="0"/>
              <a:t>Профессор </a:t>
            </a:r>
            <a:r>
              <a:rPr lang="ru-RU" sz="1600" dirty="0" err="1"/>
              <a:t>В.М</a:t>
            </a:r>
            <a:r>
              <a:rPr lang="ru-RU" sz="1600" dirty="0"/>
              <a:t>. </a:t>
            </a:r>
            <a:r>
              <a:rPr lang="ru-RU" sz="1600" dirty="0" err="1" smtClean="0"/>
              <a:t>Тавровский</a:t>
            </a:r>
            <a:endParaRPr lang="ru-RU" sz="1600" dirty="0"/>
          </a:p>
          <a:p>
            <a:pPr marL="588500" lvl="1">
              <a:spcBef>
                <a:spcPts val="0"/>
              </a:spcBef>
            </a:pPr>
            <a:r>
              <a:rPr lang="ru-RU" sz="1600" dirty="0"/>
              <a:t>Университетская клиника г. Цюрих. </a:t>
            </a:r>
          </a:p>
          <a:p>
            <a:pPr marL="588500" lvl="1">
              <a:spcBef>
                <a:spcPts val="0"/>
              </a:spcBef>
            </a:pPr>
            <a:r>
              <a:rPr lang="ru-RU" sz="1600" dirty="0" err="1"/>
              <a:t>ИнформЗащита</a:t>
            </a:r>
            <a:r>
              <a:rPr lang="ru-RU" sz="1600" dirty="0"/>
              <a:t>, </a:t>
            </a:r>
            <a:r>
              <a:rPr lang="ru-RU" sz="1600" dirty="0" err="1"/>
              <a:t>Инфотекс</a:t>
            </a:r>
            <a:r>
              <a:rPr lang="ru-RU" sz="1600" dirty="0"/>
              <a:t> и Диалог-Наука</a:t>
            </a:r>
          </a:p>
          <a:p>
            <a:pPr marL="588500" lvl="1">
              <a:spcBef>
                <a:spcPts val="0"/>
              </a:spcBef>
            </a:pPr>
            <a:r>
              <a:rPr lang="ru-RU" sz="1600" dirty="0"/>
              <a:t>Российская Ассоциация Спортивной Медицины и Реабилитации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5020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/>
              <a:t>Лучше один раз увидеть!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6949" y="1337670"/>
            <a:ext cx="6975566" cy="30253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СЕГОДНЯ!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14.30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интерактив</a:t>
            </a:r>
            <a:r>
              <a:rPr lang="ru-RU" dirty="0" smtClean="0">
                <a:solidFill>
                  <a:srgbClr val="FF0000"/>
                </a:solidFill>
              </a:rPr>
              <a:t> в зоне выставки</a:t>
            </a:r>
          </a:p>
          <a:p>
            <a:pPr marL="0" indent="0" algn="ctr">
              <a:buNone/>
            </a:pPr>
            <a:r>
              <a:rPr lang="ru-RU" dirty="0" smtClean="0"/>
              <a:t>команда Ай-Форс продемонстрирует как «употреблять» ИТ выгодно, безопасно и с удовольствием!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Ждем вас!</a:t>
            </a:r>
            <a:endParaRPr lang="ru-RU" dirty="0" smtClean="0"/>
          </a:p>
          <a:p>
            <a:pPr marL="0" indent="0" algn="ctr">
              <a:buNone/>
            </a:pPr>
            <a:r>
              <a:rPr lang="ru-RU" sz="3400" dirty="0" smtClean="0">
                <a:solidFill>
                  <a:srgbClr val="FF0000"/>
                </a:solidFill>
              </a:rPr>
              <a:t>стенд № 3-08</a:t>
            </a: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485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10440</TotalTime>
  <Words>271</Words>
  <Application>Microsoft Office PowerPoint</Application>
  <PresentationFormat>Экран (16:9)</PresentationFormat>
  <Paragraphs>94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Презентация PowerPoint</vt:lpstr>
      <vt:lpstr>ФОРС сегодня</vt:lpstr>
      <vt:lpstr>Бизнес-вызовы</vt:lpstr>
      <vt:lpstr>Внедряем ИТ-систему</vt:lpstr>
      <vt:lpstr>Презентация PowerPoint</vt:lpstr>
      <vt:lpstr>Что делать?</vt:lpstr>
      <vt:lpstr>Почему ФОРС</vt:lpstr>
      <vt:lpstr>Наши заказчики и партнеры</vt:lpstr>
      <vt:lpstr>Лучше один раз увидеть!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</dc:title>
  <dc:creator>Basil</dc:creator>
  <cp:lastModifiedBy>Antipov Alexander</cp:lastModifiedBy>
  <cp:revision>1300</cp:revision>
  <cp:lastPrinted>2017-04-03T13:20:57Z</cp:lastPrinted>
  <dcterms:created xsi:type="dcterms:W3CDTF">2004-08-18T05:32:29Z</dcterms:created>
  <dcterms:modified xsi:type="dcterms:W3CDTF">2017-04-10T10:39:13Z</dcterms:modified>
</cp:coreProperties>
</file>